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Arial Bold" panose="020B0704020202020204" pitchFamily="34" charset="0"/>
      <p:regular r:id="rId24"/>
      <p:bold r:id="rId25"/>
    </p:embeddedFont>
    <p:embeddedFont>
      <p:font typeface="Arimo" panose="020B0604020202020204" charset="0"/>
      <p:regular r:id="rId26"/>
    </p:embeddedFont>
    <p:embeddedFont>
      <p:font typeface="Arimo Bold" panose="020B0604020202020204" charset="0"/>
      <p:regular r:id="rId27"/>
    </p:embeddedFont>
    <p:embeddedFont>
      <p:font typeface="Arimo Bold Italics" panose="020B0604020202020204" charset="0"/>
      <p:regular r:id="rId28"/>
    </p:embeddedFont>
    <p:embeddedFont>
      <p:font typeface="ITC Edwardian Script" panose="020B0604020202020204" charset="0"/>
      <p:regular r:id="rId29"/>
    </p:embeddedFont>
    <p:embeddedFont>
      <p:font typeface="Retropix" panose="020B0604020202020204" charset="0"/>
      <p:regular r:id="rId30"/>
    </p:embeddedFont>
    <p:embeddedFont>
      <p:font typeface="TT Ramillas Italics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it arora" userId="d4a6cc3a64921004" providerId="LiveId" clId="{C5D8B29E-D824-45DF-8100-01DE54D38386}"/>
    <pc:docChg chg="undo redo custSel modSld">
      <pc:chgData name="harshit arora" userId="d4a6cc3a64921004" providerId="LiveId" clId="{C5D8B29E-D824-45DF-8100-01DE54D38386}" dt="2025-04-06T10:21:15.941" v="44" actId="1076"/>
      <pc:docMkLst>
        <pc:docMk/>
      </pc:docMkLst>
      <pc:sldChg chg="modSp mod">
        <pc:chgData name="harshit arora" userId="d4a6cc3a64921004" providerId="LiveId" clId="{C5D8B29E-D824-45DF-8100-01DE54D38386}" dt="2025-04-06T10:18:24.133" v="31" actId="20577"/>
        <pc:sldMkLst>
          <pc:docMk/>
          <pc:sldMk cId="0" sldId="259"/>
        </pc:sldMkLst>
        <pc:spChg chg="mod">
          <ac:chgData name="harshit arora" userId="d4a6cc3a64921004" providerId="LiveId" clId="{C5D8B29E-D824-45DF-8100-01DE54D38386}" dt="2025-04-06T10:18:24.133" v="31" actId="20577"/>
          <ac:spMkLst>
            <pc:docMk/>
            <pc:sldMk cId="0" sldId="259"/>
            <ac:spMk id="6" creationId="{00000000-0000-0000-0000-000000000000}"/>
          </ac:spMkLst>
        </pc:spChg>
        <pc:spChg chg="mod ord">
          <ac:chgData name="harshit arora" userId="d4a6cc3a64921004" providerId="LiveId" clId="{C5D8B29E-D824-45DF-8100-01DE54D38386}" dt="2025-04-06T10:18:09.898" v="28" actId="1076"/>
          <ac:spMkLst>
            <pc:docMk/>
            <pc:sldMk cId="0" sldId="259"/>
            <ac:spMk id="7" creationId="{00000000-0000-0000-0000-000000000000}"/>
          </ac:spMkLst>
        </pc:spChg>
        <pc:spChg chg="mod ord">
          <ac:chgData name="harshit arora" userId="d4a6cc3a64921004" providerId="LiveId" clId="{C5D8B29E-D824-45DF-8100-01DE54D38386}" dt="2025-04-06T10:18:12.347" v="29" actId="1076"/>
          <ac:spMkLst>
            <pc:docMk/>
            <pc:sldMk cId="0" sldId="259"/>
            <ac:spMk id="8" creationId="{00000000-0000-0000-0000-000000000000}"/>
          </ac:spMkLst>
        </pc:spChg>
        <pc:grpChg chg="mod">
          <ac:chgData name="harshit arora" userId="d4a6cc3a64921004" providerId="LiveId" clId="{C5D8B29E-D824-45DF-8100-01DE54D38386}" dt="2025-04-06T10:18:05.439" v="27" actId="14100"/>
          <ac:grpSpMkLst>
            <pc:docMk/>
            <pc:sldMk cId="0" sldId="259"/>
            <ac:grpSpMk id="4" creationId="{00000000-0000-0000-0000-000000000000}"/>
          </ac:grpSpMkLst>
        </pc:grpChg>
      </pc:sldChg>
      <pc:sldChg chg="modSp mod">
        <pc:chgData name="harshit arora" userId="d4a6cc3a64921004" providerId="LiveId" clId="{C5D8B29E-D824-45DF-8100-01DE54D38386}" dt="2025-04-06T10:19:17.928" v="37" actId="1076"/>
        <pc:sldMkLst>
          <pc:docMk/>
          <pc:sldMk cId="0" sldId="260"/>
        </pc:sldMkLst>
        <pc:spChg chg="mod">
          <ac:chgData name="harshit arora" userId="d4a6cc3a64921004" providerId="LiveId" clId="{C5D8B29E-D824-45DF-8100-01DE54D38386}" dt="2025-04-06T10:19:11.600" v="36" actId="20577"/>
          <ac:spMkLst>
            <pc:docMk/>
            <pc:sldMk cId="0" sldId="260"/>
            <ac:spMk id="7" creationId="{00000000-0000-0000-0000-000000000000}"/>
          </ac:spMkLst>
        </pc:spChg>
        <pc:spChg chg="mod">
          <ac:chgData name="harshit arora" userId="d4a6cc3a64921004" providerId="LiveId" clId="{C5D8B29E-D824-45DF-8100-01DE54D38386}" dt="2025-04-06T10:19:17.928" v="37" actId="1076"/>
          <ac:spMkLst>
            <pc:docMk/>
            <pc:sldMk cId="0" sldId="260"/>
            <ac:spMk id="8" creationId="{00000000-0000-0000-0000-000000000000}"/>
          </ac:spMkLst>
        </pc:spChg>
      </pc:sldChg>
      <pc:sldChg chg="modSp mod">
        <pc:chgData name="harshit arora" userId="d4a6cc3a64921004" providerId="LiveId" clId="{C5D8B29E-D824-45DF-8100-01DE54D38386}" dt="2025-04-06T10:07:26.693" v="10" actId="14100"/>
        <pc:sldMkLst>
          <pc:docMk/>
          <pc:sldMk cId="0" sldId="264"/>
        </pc:sldMkLst>
        <pc:spChg chg="mod">
          <ac:chgData name="harshit arora" userId="d4a6cc3a64921004" providerId="LiveId" clId="{C5D8B29E-D824-45DF-8100-01DE54D38386}" dt="2025-04-06T10:07:23.365" v="9" actId="1076"/>
          <ac:spMkLst>
            <pc:docMk/>
            <pc:sldMk cId="0" sldId="264"/>
            <ac:spMk id="8" creationId="{00000000-0000-0000-0000-000000000000}"/>
          </ac:spMkLst>
        </pc:spChg>
        <pc:spChg chg="mod">
          <ac:chgData name="harshit arora" userId="d4a6cc3a64921004" providerId="LiveId" clId="{C5D8B29E-D824-45DF-8100-01DE54D38386}" dt="2025-04-06T10:07:26.693" v="10" actId="14100"/>
          <ac:spMkLst>
            <pc:docMk/>
            <pc:sldMk cId="0" sldId="264"/>
            <ac:spMk id="9" creationId="{00000000-0000-0000-0000-000000000000}"/>
          </ac:spMkLst>
        </pc:spChg>
      </pc:sldChg>
      <pc:sldChg chg="modSp mod">
        <pc:chgData name="harshit arora" userId="d4a6cc3a64921004" providerId="LiveId" clId="{C5D8B29E-D824-45DF-8100-01DE54D38386}" dt="2025-04-06T10:07:00.677" v="7" actId="1076"/>
        <pc:sldMkLst>
          <pc:docMk/>
          <pc:sldMk cId="0" sldId="265"/>
        </pc:sldMkLst>
        <pc:spChg chg="mod">
          <ac:chgData name="harshit arora" userId="d4a6cc3a64921004" providerId="LiveId" clId="{C5D8B29E-D824-45DF-8100-01DE54D38386}" dt="2025-04-06T10:07:00.677" v="7" actId="1076"/>
          <ac:spMkLst>
            <pc:docMk/>
            <pc:sldMk cId="0" sldId="265"/>
            <ac:spMk id="7" creationId="{00000000-0000-0000-0000-000000000000}"/>
          </ac:spMkLst>
        </pc:spChg>
      </pc:sldChg>
      <pc:sldChg chg="modSp mod">
        <pc:chgData name="harshit arora" userId="d4a6cc3a64921004" providerId="LiveId" clId="{C5D8B29E-D824-45DF-8100-01DE54D38386}" dt="2025-04-06T10:07:48.746" v="11" actId="20577"/>
        <pc:sldMkLst>
          <pc:docMk/>
          <pc:sldMk cId="0" sldId="267"/>
        </pc:sldMkLst>
        <pc:spChg chg="mod">
          <ac:chgData name="harshit arora" userId="d4a6cc3a64921004" providerId="LiveId" clId="{C5D8B29E-D824-45DF-8100-01DE54D38386}" dt="2025-04-06T10:07:48.746" v="11" actId="20577"/>
          <ac:spMkLst>
            <pc:docMk/>
            <pc:sldMk cId="0" sldId="267"/>
            <ac:spMk id="8" creationId="{00000000-0000-0000-0000-000000000000}"/>
          </ac:spMkLst>
        </pc:spChg>
      </pc:sldChg>
      <pc:sldChg chg="modSp mod">
        <pc:chgData name="harshit arora" userId="d4a6cc3a64921004" providerId="LiveId" clId="{C5D8B29E-D824-45DF-8100-01DE54D38386}" dt="2025-04-06T10:08:07.687" v="12" actId="14100"/>
        <pc:sldMkLst>
          <pc:docMk/>
          <pc:sldMk cId="0" sldId="268"/>
        </pc:sldMkLst>
        <pc:spChg chg="mod">
          <ac:chgData name="harshit arora" userId="d4a6cc3a64921004" providerId="LiveId" clId="{C5D8B29E-D824-45DF-8100-01DE54D38386}" dt="2025-04-06T10:08:07.687" v="12" actId="14100"/>
          <ac:spMkLst>
            <pc:docMk/>
            <pc:sldMk cId="0" sldId="268"/>
            <ac:spMk id="8" creationId="{00000000-0000-0000-0000-000000000000}"/>
          </ac:spMkLst>
        </pc:spChg>
      </pc:sldChg>
      <pc:sldChg chg="modSp mod">
        <pc:chgData name="harshit arora" userId="d4a6cc3a64921004" providerId="LiveId" clId="{C5D8B29E-D824-45DF-8100-01DE54D38386}" dt="2025-04-06T10:09:00.472" v="14" actId="948"/>
        <pc:sldMkLst>
          <pc:docMk/>
          <pc:sldMk cId="0" sldId="269"/>
        </pc:sldMkLst>
        <pc:spChg chg="mod">
          <ac:chgData name="harshit arora" userId="d4a6cc3a64921004" providerId="LiveId" clId="{C5D8B29E-D824-45DF-8100-01DE54D38386}" dt="2025-04-06T10:09:00.472" v="14" actId="948"/>
          <ac:spMkLst>
            <pc:docMk/>
            <pc:sldMk cId="0" sldId="269"/>
            <ac:spMk id="7" creationId="{00000000-0000-0000-0000-000000000000}"/>
          </ac:spMkLst>
        </pc:spChg>
        <pc:spChg chg="mod">
          <ac:chgData name="harshit arora" userId="d4a6cc3a64921004" providerId="LiveId" clId="{C5D8B29E-D824-45DF-8100-01DE54D38386}" dt="2025-04-06T10:08:15.254" v="13" actId="14100"/>
          <ac:spMkLst>
            <pc:docMk/>
            <pc:sldMk cId="0" sldId="269"/>
            <ac:spMk id="8" creationId="{00000000-0000-0000-0000-000000000000}"/>
          </ac:spMkLst>
        </pc:spChg>
      </pc:sldChg>
      <pc:sldChg chg="modSp mod">
        <pc:chgData name="harshit arora" userId="d4a6cc3a64921004" providerId="LiveId" clId="{C5D8B29E-D824-45DF-8100-01DE54D38386}" dt="2025-04-06T10:20:45.178" v="38" actId="14100"/>
        <pc:sldMkLst>
          <pc:docMk/>
          <pc:sldMk cId="0" sldId="270"/>
        </pc:sldMkLst>
        <pc:spChg chg="mod">
          <ac:chgData name="harshit arora" userId="d4a6cc3a64921004" providerId="LiveId" clId="{C5D8B29E-D824-45DF-8100-01DE54D38386}" dt="2025-04-06T10:09:12.327" v="15" actId="948"/>
          <ac:spMkLst>
            <pc:docMk/>
            <pc:sldMk cId="0" sldId="270"/>
            <ac:spMk id="7" creationId="{00000000-0000-0000-0000-000000000000}"/>
          </ac:spMkLst>
        </pc:spChg>
        <pc:spChg chg="mod">
          <ac:chgData name="harshit arora" userId="d4a6cc3a64921004" providerId="LiveId" clId="{C5D8B29E-D824-45DF-8100-01DE54D38386}" dt="2025-04-06T10:20:45.178" v="38" actId="14100"/>
          <ac:spMkLst>
            <pc:docMk/>
            <pc:sldMk cId="0" sldId="270"/>
            <ac:spMk id="8" creationId="{00000000-0000-0000-0000-000000000000}"/>
          </ac:spMkLst>
        </pc:spChg>
      </pc:sldChg>
      <pc:sldChg chg="modSp mod">
        <pc:chgData name="harshit arora" userId="d4a6cc3a64921004" providerId="LiveId" clId="{C5D8B29E-D824-45DF-8100-01DE54D38386}" dt="2025-04-06T10:21:15.941" v="44" actId="1076"/>
        <pc:sldMkLst>
          <pc:docMk/>
          <pc:sldMk cId="0" sldId="271"/>
        </pc:sldMkLst>
        <pc:spChg chg="mod">
          <ac:chgData name="harshit arora" userId="d4a6cc3a64921004" providerId="LiveId" clId="{C5D8B29E-D824-45DF-8100-01DE54D38386}" dt="2025-04-06T10:21:15.941" v="44" actId="1076"/>
          <ac:spMkLst>
            <pc:docMk/>
            <pc:sldMk cId="0" sldId="271"/>
            <ac:spMk id="7" creationId="{00000000-0000-0000-0000-000000000000}"/>
          </ac:spMkLst>
        </pc:spChg>
        <pc:spChg chg="mod">
          <ac:chgData name="harshit arora" userId="d4a6cc3a64921004" providerId="LiveId" clId="{C5D8B29E-D824-45DF-8100-01DE54D38386}" dt="2025-04-06T10:21:06.333" v="43" actId="14100"/>
          <ac:spMkLst>
            <pc:docMk/>
            <pc:sldMk cId="0" sldId="271"/>
            <ac:spMk id="8" creationId="{00000000-0000-0000-0000-000000000000}"/>
          </ac:spMkLst>
        </pc:spChg>
        <pc:grpChg chg="mod">
          <ac:chgData name="harshit arora" userId="d4a6cc3a64921004" providerId="LiveId" clId="{C5D8B29E-D824-45DF-8100-01DE54D38386}" dt="2025-04-06T10:21:03.415" v="41" actId="1076"/>
          <ac:grpSpMkLst>
            <pc:docMk/>
            <pc:sldMk cId="0" sldId="271"/>
            <ac:grpSpMk id="4" creationId="{00000000-0000-0000-0000-000000000000}"/>
          </ac:grpSpMkLst>
        </pc:grpChg>
      </pc:sldChg>
      <pc:sldChg chg="modSp mod">
        <pc:chgData name="harshit arora" userId="d4a6cc3a64921004" providerId="LiveId" clId="{C5D8B29E-D824-45DF-8100-01DE54D38386}" dt="2025-04-06T10:10:26.934" v="23" actId="1076"/>
        <pc:sldMkLst>
          <pc:docMk/>
          <pc:sldMk cId="0" sldId="273"/>
        </pc:sldMkLst>
        <pc:spChg chg="mod">
          <ac:chgData name="harshit arora" userId="d4a6cc3a64921004" providerId="LiveId" clId="{C5D8B29E-D824-45DF-8100-01DE54D38386}" dt="2025-04-06T10:10:26.934" v="23" actId="1076"/>
          <ac:spMkLst>
            <pc:docMk/>
            <pc:sldMk cId="0" sldId="273"/>
            <ac:spMk id="7" creationId="{00000000-0000-0000-0000-000000000000}"/>
          </ac:spMkLst>
        </pc:spChg>
        <pc:grpChg chg="mod">
          <ac:chgData name="harshit arora" userId="d4a6cc3a64921004" providerId="LiveId" clId="{C5D8B29E-D824-45DF-8100-01DE54D38386}" dt="2025-04-06T10:10:21.600" v="22" actId="1076"/>
          <ac:grpSpMkLst>
            <pc:docMk/>
            <pc:sldMk cId="0" sldId="273"/>
            <ac:grpSpMk id="4" creationId="{00000000-0000-0000-0000-000000000000}"/>
          </ac:grpSpMkLst>
        </pc:grpChg>
      </pc:sldChg>
      <pc:sldChg chg="modSp mod">
        <pc:chgData name="harshit arora" userId="d4a6cc3a64921004" providerId="LiveId" clId="{C5D8B29E-D824-45DF-8100-01DE54D38386}" dt="2025-04-06T10:11:01.822" v="24" actId="948"/>
        <pc:sldMkLst>
          <pc:docMk/>
          <pc:sldMk cId="0" sldId="274"/>
        </pc:sldMkLst>
        <pc:spChg chg="mod">
          <ac:chgData name="harshit arora" userId="d4a6cc3a64921004" providerId="LiveId" clId="{C5D8B29E-D824-45DF-8100-01DE54D38386}" dt="2025-04-06T10:11:01.822" v="24" actId="948"/>
          <ac:spMkLst>
            <pc:docMk/>
            <pc:sldMk cId="0" sldId="274"/>
            <ac:spMk id="8" creationId="{00000000-0000-0000-0000-000000000000}"/>
          </ac:spMkLst>
        </pc:spChg>
      </pc:sldChg>
      <pc:sldChg chg="modSp mod">
        <pc:chgData name="harshit arora" userId="d4a6cc3a64921004" providerId="LiveId" clId="{C5D8B29E-D824-45DF-8100-01DE54D38386}" dt="2025-04-06T10:11:21.386" v="25" actId="948"/>
        <pc:sldMkLst>
          <pc:docMk/>
          <pc:sldMk cId="0" sldId="275"/>
        </pc:sldMkLst>
        <pc:spChg chg="mod">
          <ac:chgData name="harshit arora" userId="d4a6cc3a64921004" providerId="LiveId" clId="{C5D8B29E-D824-45DF-8100-01DE54D38386}" dt="2025-04-06T10:11:21.386" v="25" actId="948"/>
          <ac:spMkLst>
            <pc:docMk/>
            <pc:sldMk cId="0" sldId="275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4131" y="9873812"/>
            <a:ext cx="733869" cy="280491"/>
            <a:chOff x="0" y="0"/>
            <a:chExt cx="978492" cy="3739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8492" cy="373988"/>
            </a:xfrm>
            <a:custGeom>
              <a:avLst/>
              <a:gdLst/>
              <a:ahLst/>
              <a:cxnLst/>
              <a:rect l="l" t="t" r="r" b="b"/>
              <a:pathLst>
                <a:path w="978492" h="373988">
                  <a:moveTo>
                    <a:pt x="0" y="0"/>
                  </a:moveTo>
                  <a:lnTo>
                    <a:pt x="978492" y="0"/>
                  </a:lnTo>
                  <a:lnTo>
                    <a:pt x="978492" y="373988"/>
                  </a:lnTo>
                  <a:lnTo>
                    <a:pt x="0" y="3739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978492" cy="3835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337"/>
                </a:lnSpc>
              </a:pPr>
              <a:r>
                <a:rPr lang="en-US" sz="1114">
                  <a:solidFill>
                    <a:srgbClr val="96968C"/>
                  </a:solidFill>
                  <a:latin typeface="Arimo"/>
                  <a:ea typeface="Arimo"/>
                  <a:cs typeface="Arimo"/>
                  <a:sym typeface="Arimo"/>
                </a:rPr>
                <a:t>‹#›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-26568" y="-6718"/>
            <a:ext cx="18341136" cy="10300436"/>
          </a:xfrm>
          <a:custGeom>
            <a:avLst/>
            <a:gdLst/>
            <a:ahLst/>
            <a:cxnLst/>
            <a:rect l="l" t="t" r="r" b="b"/>
            <a:pathLst>
              <a:path w="18341136" h="10300436">
                <a:moveTo>
                  <a:pt x="0" y="0"/>
                </a:moveTo>
                <a:lnTo>
                  <a:pt x="18341136" y="0"/>
                </a:lnTo>
                <a:lnTo>
                  <a:pt x="18341136" y="10300435"/>
                </a:lnTo>
                <a:lnTo>
                  <a:pt x="0" y="1030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483"/>
            </a:stretch>
          </a:blipFill>
        </p:spPr>
      </p:sp>
      <p:sp>
        <p:nvSpPr>
          <p:cNvPr id="6" name="Freeform 6" descr="A white arrow on a black background  AI-generated content may be incorrect."/>
          <p:cNvSpPr/>
          <p:nvPr/>
        </p:nvSpPr>
        <p:spPr>
          <a:xfrm>
            <a:off x="1109295" y="975736"/>
            <a:ext cx="756201" cy="897897"/>
          </a:xfrm>
          <a:custGeom>
            <a:avLst/>
            <a:gdLst/>
            <a:ahLst/>
            <a:cxnLst/>
            <a:rect l="l" t="t" r="r" b="b"/>
            <a:pathLst>
              <a:path w="756201" h="897897">
                <a:moveTo>
                  <a:pt x="0" y="0"/>
                </a:moveTo>
                <a:lnTo>
                  <a:pt x="756201" y="0"/>
                </a:lnTo>
                <a:lnTo>
                  <a:pt x="756201" y="897897"/>
                </a:lnTo>
                <a:lnTo>
                  <a:pt x="0" y="897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40" r="-3840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10665" y="8263508"/>
            <a:ext cx="4189656" cy="797964"/>
            <a:chOff x="0" y="0"/>
            <a:chExt cx="5586208" cy="10639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86222" cy="1063962"/>
            </a:xfrm>
            <a:custGeom>
              <a:avLst/>
              <a:gdLst/>
              <a:ahLst/>
              <a:cxnLst/>
              <a:rect l="l" t="t" r="r" b="b"/>
              <a:pathLst>
                <a:path w="5586222" h="1063962">
                  <a:moveTo>
                    <a:pt x="0" y="0"/>
                  </a:moveTo>
                  <a:lnTo>
                    <a:pt x="5586222" y="0"/>
                  </a:lnTo>
                  <a:lnTo>
                    <a:pt x="5586222" y="1063962"/>
                  </a:lnTo>
                  <a:lnTo>
                    <a:pt x="0" y="1063962"/>
                  </a:ln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18535" y="8338173"/>
            <a:ext cx="3756255" cy="504851"/>
            <a:chOff x="0" y="0"/>
            <a:chExt cx="5008340" cy="6731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08340" cy="673134"/>
            </a:xfrm>
            <a:custGeom>
              <a:avLst/>
              <a:gdLst/>
              <a:ahLst/>
              <a:cxnLst/>
              <a:rect l="l" t="t" r="r" b="b"/>
              <a:pathLst>
                <a:path w="5008340" h="673134">
                  <a:moveTo>
                    <a:pt x="0" y="0"/>
                  </a:moveTo>
                  <a:lnTo>
                    <a:pt x="5008340" y="0"/>
                  </a:lnTo>
                  <a:lnTo>
                    <a:pt x="5008340" y="673134"/>
                  </a:lnTo>
                  <a:lnTo>
                    <a:pt x="0" y="6731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5008340" cy="70170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936"/>
                </a:lnSpc>
              </a:pPr>
              <a:r>
                <a:rPr lang="en-US" sz="3280">
                  <a:solidFill>
                    <a:srgbClr val="EBB0FE"/>
                  </a:solidFill>
                  <a:latin typeface="Arimo"/>
                  <a:ea typeface="Arimo"/>
                  <a:cs typeface="Arimo"/>
                  <a:sym typeface="Arimo"/>
                </a:rPr>
                <a:t>Data and AI Week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5850" y="7127763"/>
            <a:ext cx="8086060" cy="780836"/>
            <a:chOff x="0" y="0"/>
            <a:chExt cx="10781414" cy="10411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81414" cy="1041114"/>
            </a:xfrm>
            <a:custGeom>
              <a:avLst/>
              <a:gdLst/>
              <a:ahLst/>
              <a:cxnLst/>
              <a:rect l="l" t="t" r="r" b="b"/>
              <a:pathLst>
                <a:path w="10781414" h="1041114">
                  <a:moveTo>
                    <a:pt x="0" y="0"/>
                  </a:moveTo>
                  <a:lnTo>
                    <a:pt x="10781414" y="0"/>
                  </a:lnTo>
                  <a:lnTo>
                    <a:pt x="10781414" y="1041114"/>
                  </a:lnTo>
                  <a:lnTo>
                    <a:pt x="0" y="10411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10781414" cy="10601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32"/>
                </a:lnSpc>
              </a:pPr>
              <a:r>
                <a:rPr lang="en-US" sz="336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Work at the heart of c</a:t>
              </a:r>
              <a:r>
                <a:rPr lang="en-US" sz="3360" b="1" i="1">
                  <a:solidFill>
                    <a:srgbClr val="FFFFFF"/>
                  </a:solidFill>
                  <a:latin typeface="Arimo Bold Italics"/>
                  <a:ea typeface="Arimo Bold Italics"/>
                  <a:cs typeface="Arimo Bold Italics"/>
                  <a:sym typeface="Arimo Bold Italics"/>
                </a:rPr>
                <a:t>h</a:t>
              </a:r>
              <a:r>
                <a:rPr lang="en-US" sz="336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ange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4451" y="3291840"/>
            <a:ext cx="9613173" cy="3370802"/>
            <a:chOff x="0" y="0"/>
            <a:chExt cx="12817564" cy="44944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817564" cy="4494403"/>
            </a:xfrm>
            <a:custGeom>
              <a:avLst/>
              <a:gdLst/>
              <a:ahLst/>
              <a:cxnLst/>
              <a:rect l="l" t="t" r="r" b="b"/>
              <a:pathLst>
                <a:path w="12817564" h="4494403">
                  <a:moveTo>
                    <a:pt x="0" y="0"/>
                  </a:moveTo>
                  <a:lnTo>
                    <a:pt x="12817564" y="0"/>
                  </a:lnTo>
                  <a:lnTo>
                    <a:pt x="12817564" y="4494403"/>
                  </a:lnTo>
                  <a:lnTo>
                    <a:pt x="0" y="44944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161925"/>
              <a:ext cx="12817564" cy="43324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195"/>
                </a:lnSpc>
              </a:pPr>
              <a:r>
                <a:rPr lang="en-US" sz="768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Hack the Future:</a:t>
              </a:r>
            </a:p>
            <a:p>
              <a:pPr algn="l">
                <a:lnSpc>
                  <a:spcPts val="7195"/>
                </a:lnSpc>
              </a:pPr>
              <a:r>
                <a:rPr lang="en-US" sz="768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 Gen AI Sprint </a:t>
              </a:r>
            </a:p>
            <a:p>
              <a:pPr algn="l">
                <a:lnSpc>
                  <a:spcPts val="7195"/>
                </a:lnSpc>
              </a:pPr>
              <a:r>
                <a:rPr lang="en-US" sz="768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Powered by Data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00" y="10029600"/>
            <a:ext cx="18312600" cy="257400"/>
            <a:chOff x="0" y="0"/>
            <a:chExt cx="24416800" cy="343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16765" cy="343154"/>
            </a:xfrm>
            <a:custGeom>
              <a:avLst/>
              <a:gdLst/>
              <a:ahLst/>
              <a:cxnLst/>
              <a:rect l="l" t="t" r="r" b="b"/>
              <a:pathLst>
                <a:path w="24416765" h="343154">
                  <a:moveTo>
                    <a:pt x="0" y="0"/>
                  </a:moveTo>
                  <a:lnTo>
                    <a:pt x="24416765" y="0"/>
                  </a:lnTo>
                  <a:lnTo>
                    <a:pt x="24416765" y="343154"/>
                  </a:lnTo>
                  <a:lnTo>
                    <a:pt x="0" y="343154"/>
                  </a:lnTo>
                  <a:close/>
                </a:path>
              </a:pathLst>
            </a:custGeom>
            <a:gradFill rotWithShape="1">
              <a:gsLst>
                <a:gs pos="0">
                  <a:srgbClr val="3754A9">
                    <a:alpha val="100000"/>
                  </a:srgbClr>
                </a:gs>
                <a:gs pos="100000">
                  <a:srgbClr val="6F21A8">
                    <a:alpha val="100000"/>
                  </a:srgbClr>
                </a:gs>
              </a:gsLst>
              <a:lin ang="2700006"/>
            </a:gradFill>
          </p:spPr>
        </p:sp>
      </p:grpSp>
      <p:grpSp>
        <p:nvGrpSpPr>
          <p:cNvPr id="4" name="Group 4"/>
          <p:cNvGrpSpPr/>
          <p:nvPr/>
        </p:nvGrpSpPr>
        <p:grpSpPr>
          <a:xfrm>
            <a:off x="485802" y="528851"/>
            <a:ext cx="16850630" cy="1270216"/>
            <a:chOff x="0" y="0"/>
            <a:chExt cx="22467506" cy="16936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467506" cy="1693622"/>
            </a:xfrm>
            <a:custGeom>
              <a:avLst/>
              <a:gdLst/>
              <a:ahLst/>
              <a:cxnLst/>
              <a:rect l="l" t="t" r="r" b="b"/>
              <a:pathLst>
                <a:path w="22467506" h="1693622">
                  <a:moveTo>
                    <a:pt x="0" y="0"/>
                  </a:moveTo>
                  <a:lnTo>
                    <a:pt x="22467506" y="0"/>
                  </a:lnTo>
                  <a:lnTo>
                    <a:pt x="22467506" y="1693622"/>
                  </a:lnTo>
                  <a:lnTo>
                    <a:pt x="0" y="16936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76200"/>
              <a:ext cx="22467506" cy="16174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40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Agents' interaction design 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65855" y="1409700"/>
            <a:ext cx="16230600" cy="8113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500" b="1" dirty="0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2. Product Agent (The Catalog Brain)</a:t>
            </a:r>
          </a:p>
          <a:p>
            <a:pPr marL="755761" lvl="1" indent="-377880" algn="l">
              <a:buFont typeface="Arial"/>
              <a:buChar char="•"/>
            </a:pP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Role: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Auto-tag items with:</a:t>
            </a:r>
          </a:p>
          <a:p>
            <a:pPr algn="l"/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-Trends </a:t>
            </a:r>
          </a:p>
          <a:p>
            <a:pPr algn="l"/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-Attributes </a:t>
            </a:r>
          </a:p>
          <a:p>
            <a:pPr marL="755761" lvl="1" indent="-377880" algn="l">
              <a:buFont typeface="Arial"/>
              <a:buChar char="•"/>
            </a:pP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Input: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Product database</a:t>
            </a:r>
          </a:p>
          <a:p>
            <a:pPr marL="755761" lvl="1" indent="-377880" algn="l">
              <a:buFont typeface="Arial"/>
              <a:buChar char="•"/>
            </a:pP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Output: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Enriched metadata (e.g., {"tags": ["giftable", "winter"]})</a:t>
            </a:r>
          </a:p>
          <a:p>
            <a:pPr marL="755761" lvl="1" indent="-377880" algn="l">
              <a:buFont typeface="Arial"/>
              <a:buChar char="•"/>
            </a:pP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Tools: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Ollama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embeddings + regex rules</a:t>
            </a:r>
          </a:p>
          <a:p>
            <a:pPr algn="l"/>
            <a:endParaRPr lang="en-US" sz="35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/>
            <a:r>
              <a:rPr lang="en-US" sz="3500" dirty="0">
                <a:solidFill>
                  <a:srgbClr val="C00000"/>
                </a:solidFill>
                <a:latin typeface="Arimo"/>
                <a:ea typeface="Arimo"/>
                <a:cs typeface="Arimo"/>
                <a:sym typeface="Arimo"/>
              </a:rPr>
              <a:t>3. </a:t>
            </a:r>
            <a:r>
              <a:rPr lang="en-US" sz="3500" b="1" dirty="0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Recommender Agent (The Matchmaker)</a:t>
            </a:r>
          </a:p>
          <a:p>
            <a:pPr marL="755761" lvl="1" indent="-377880" algn="l">
              <a:buFont typeface="Arial"/>
              <a:buChar char="•"/>
            </a:pP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Role: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Blend strategies:</a:t>
            </a:r>
          </a:p>
          <a:p>
            <a:pPr algn="l"/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-Collaborative: "Users like you bought X"</a:t>
            </a:r>
          </a:p>
          <a:p>
            <a:pPr algn="l"/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-Semantic: "Yoga mat → eco-friendly bottle" (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Ollama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  <a:p>
            <a:pPr marL="755761" lvl="1" indent="-377880" algn="l">
              <a:buFont typeface="Arial"/>
              <a:buChar char="•"/>
            </a:pP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Input: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User + Product agent outputs</a:t>
            </a:r>
          </a:p>
          <a:p>
            <a:pPr marL="755761" lvl="1" indent="-377880" algn="l">
              <a:buFont typeface="Arial"/>
              <a:buChar char="•"/>
            </a:pP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Output: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Ranked recommendations</a:t>
            </a:r>
          </a:p>
          <a:p>
            <a:pPr algn="l">
              <a:lnSpc>
                <a:spcPts val="4900"/>
              </a:lnSpc>
            </a:pPr>
            <a:endParaRPr lang="en-US" sz="35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00" y="10029600"/>
            <a:ext cx="18312600" cy="257400"/>
            <a:chOff x="0" y="0"/>
            <a:chExt cx="24416800" cy="343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16765" cy="343154"/>
            </a:xfrm>
            <a:custGeom>
              <a:avLst/>
              <a:gdLst/>
              <a:ahLst/>
              <a:cxnLst/>
              <a:rect l="l" t="t" r="r" b="b"/>
              <a:pathLst>
                <a:path w="24416765" h="343154">
                  <a:moveTo>
                    <a:pt x="0" y="0"/>
                  </a:moveTo>
                  <a:lnTo>
                    <a:pt x="24416765" y="0"/>
                  </a:lnTo>
                  <a:lnTo>
                    <a:pt x="24416765" y="343154"/>
                  </a:lnTo>
                  <a:lnTo>
                    <a:pt x="0" y="343154"/>
                  </a:lnTo>
                  <a:close/>
                </a:path>
              </a:pathLst>
            </a:custGeom>
            <a:gradFill rotWithShape="1">
              <a:gsLst>
                <a:gs pos="0">
                  <a:srgbClr val="3754A9">
                    <a:alpha val="100000"/>
                  </a:srgbClr>
                </a:gs>
                <a:gs pos="100000">
                  <a:srgbClr val="6F21A8">
                    <a:alpha val="100000"/>
                  </a:srgbClr>
                </a:gs>
              </a:gsLst>
              <a:lin ang="2700006"/>
            </a:gradFill>
          </p:spPr>
        </p:sp>
      </p:grpSp>
      <p:grpSp>
        <p:nvGrpSpPr>
          <p:cNvPr id="4" name="Group 4"/>
          <p:cNvGrpSpPr/>
          <p:nvPr/>
        </p:nvGrpSpPr>
        <p:grpSpPr>
          <a:xfrm>
            <a:off x="485802" y="528851"/>
            <a:ext cx="16850630" cy="1270216"/>
            <a:chOff x="0" y="0"/>
            <a:chExt cx="22467506" cy="16936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467506" cy="1693622"/>
            </a:xfrm>
            <a:custGeom>
              <a:avLst/>
              <a:gdLst/>
              <a:ahLst/>
              <a:cxnLst/>
              <a:rect l="l" t="t" r="r" b="b"/>
              <a:pathLst>
                <a:path w="22467506" h="1693622">
                  <a:moveTo>
                    <a:pt x="0" y="0"/>
                  </a:moveTo>
                  <a:lnTo>
                    <a:pt x="22467506" y="0"/>
                  </a:lnTo>
                  <a:lnTo>
                    <a:pt x="22467506" y="1693622"/>
                  </a:lnTo>
                  <a:lnTo>
                    <a:pt x="0" y="16936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76200"/>
              <a:ext cx="22467506" cy="16174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40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Agents' interaction design 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95817" y="1422413"/>
            <a:ext cx="16230600" cy="3721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 dirty="0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Tools:</a:t>
            </a:r>
            <a:r>
              <a:rPr lang="en-US" sz="3500" dirty="0">
                <a:solidFill>
                  <a:srgbClr val="C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Cosine similarity + hybrid scoring</a:t>
            </a:r>
          </a:p>
          <a:p>
            <a:pPr algn="l">
              <a:lnSpc>
                <a:spcPts val="4900"/>
              </a:lnSpc>
            </a:pPr>
            <a:endParaRPr lang="en-US" sz="35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900"/>
              </a:lnSpc>
            </a:pPr>
            <a:r>
              <a:rPr lang="en-US" sz="3500" b="1" dirty="0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Conflict Resolution:</a:t>
            </a:r>
          </a:p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-If User + Product agents disagree (e.g., niche vs trending), Recommender uses  weighted scoring (70% user 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pref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30% trends)</a:t>
            </a:r>
          </a:p>
          <a:p>
            <a:pPr algn="l">
              <a:lnSpc>
                <a:spcPts val="4900"/>
              </a:lnSpc>
            </a:pPr>
            <a:endParaRPr lang="en-US" sz="35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00" y="10029600"/>
            <a:ext cx="18312600" cy="257400"/>
            <a:chOff x="0" y="0"/>
            <a:chExt cx="24416800" cy="343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16765" cy="343154"/>
            </a:xfrm>
            <a:custGeom>
              <a:avLst/>
              <a:gdLst/>
              <a:ahLst/>
              <a:cxnLst/>
              <a:rect l="l" t="t" r="r" b="b"/>
              <a:pathLst>
                <a:path w="24416765" h="343154">
                  <a:moveTo>
                    <a:pt x="0" y="0"/>
                  </a:moveTo>
                  <a:lnTo>
                    <a:pt x="24416765" y="0"/>
                  </a:lnTo>
                  <a:lnTo>
                    <a:pt x="24416765" y="343154"/>
                  </a:lnTo>
                  <a:lnTo>
                    <a:pt x="0" y="343154"/>
                  </a:lnTo>
                  <a:close/>
                </a:path>
              </a:pathLst>
            </a:custGeom>
            <a:gradFill rotWithShape="1">
              <a:gsLst>
                <a:gs pos="0">
                  <a:srgbClr val="3754A9">
                    <a:alpha val="100000"/>
                  </a:srgbClr>
                </a:gs>
                <a:gs pos="100000">
                  <a:srgbClr val="6F21A8">
                    <a:alpha val="100000"/>
                  </a:srgbClr>
                </a:gs>
              </a:gsLst>
              <a:lin ang="2700006"/>
            </a:gradFill>
          </p:spPr>
        </p:sp>
      </p:grpSp>
      <p:grpSp>
        <p:nvGrpSpPr>
          <p:cNvPr id="4" name="Group 4"/>
          <p:cNvGrpSpPr/>
          <p:nvPr/>
        </p:nvGrpSpPr>
        <p:grpSpPr>
          <a:xfrm>
            <a:off x="485802" y="528851"/>
            <a:ext cx="16850630" cy="1270216"/>
            <a:chOff x="0" y="0"/>
            <a:chExt cx="22467506" cy="16936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467506" cy="1693622"/>
            </a:xfrm>
            <a:custGeom>
              <a:avLst/>
              <a:gdLst/>
              <a:ahLst/>
              <a:cxnLst/>
              <a:rect l="l" t="t" r="r" b="b"/>
              <a:pathLst>
                <a:path w="22467506" h="1693622">
                  <a:moveTo>
                    <a:pt x="0" y="0"/>
                  </a:moveTo>
                  <a:lnTo>
                    <a:pt x="22467506" y="0"/>
                  </a:lnTo>
                  <a:lnTo>
                    <a:pt x="22467506" y="1693622"/>
                  </a:lnTo>
                  <a:lnTo>
                    <a:pt x="0" y="16936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76200"/>
              <a:ext cx="22467506" cy="16174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40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Code Structure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490575" y="1317781"/>
            <a:ext cx="13306850" cy="3825719"/>
          </a:xfrm>
          <a:custGeom>
            <a:avLst/>
            <a:gdLst/>
            <a:ahLst/>
            <a:cxnLst/>
            <a:rect l="l" t="t" r="r" b="b"/>
            <a:pathLst>
              <a:path w="13306850" h="3825719">
                <a:moveTo>
                  <a:pt x="0" y="0"/>
                </a:moveTo>
                <a:lnTo>
                  <a:pt x="13306850" y="0"/>
                </a:lnTo>
                <a:lnTo>
                  <a:pt x="13306850" y="3825719"/>
                </a:lnTo>
                <a:lnTo>
                  <a:pt x="0" y="3825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5689388"/>
            <a:ext cx="12782867" cy="3715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smartcart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-ai/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│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├── agents/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│   ├── user_agent.py        # Tracks behavior (clicks, dwell time)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│   ├── product_agent.py     # Tags/analyzes products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│   └── recommender_agent.py # Generates suggestions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09759" y="5175779"/>
            <a:ext cx="1848641" cy="45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i="1" dirty="0">
                <a:solidFill>
                  <a:srgbClr val="000000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Figure-9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00" y="10029600"/>
            <a:ext cx="18312600" cy="257400"/>
            <a:chOff x="0" y="0"/>
            <a:chExt cx="24416800" cy="343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16765" cy="343154"/>
            </a:xfrm>
            <a:custGeom>
              <a:avLst/>
              <a:gdLst/>
              <a:ahLst/>
              <a:cxnLst/>
              <a:rect l="l" t="t" r="r" b="b"/>
              <a:pathLst>
                <a:path w="24416765" h="343154">
                  <a:moveTo>
                    <a:pt x="0" y="0"/>
                  </a:moveTo>
                  <a:lnTo>
                    <a:pt x="24416765" y="0"/>
                  </a:lnTo>
                  <a:lnTo>
                    <a:pt x="24416765" y="343154"/>
                  </a:lnTo>
                  <a:lnTo>
                    <a:pt x="0" y="343154"/>
                  </a:lnTo>
                  <a:close/>
                </a:path>
              </a:pathLst>
            </a:custGeom>
            <a:gradFill rotWithShape="1">
              <a:gsLst>
                <a:gs pos="0">
                  <a:srgbClr val="3754A9">
                    <a:alpha val="100000"/>
                  </a:srgbClr>
                </a:gs>
                <a:gs pos="100000">
                  <a:srgbClr val="6F21A8">
                    <a:alpha val="100000"/>
                  </a:srgbClr>
                </a:gs>
              </a:gsLst>
              <a:lin ang="2700006"/>
            </a:gradFill>
          </p:spPr>
        </p:sp>
      </p:grpSp>
      <p:grpSp>
        <p:nvGrpSpPr>
          <p:cNvPr id="4" name="Group 4"/>
          <p:cNvGrpSpPr/>
          <p:nvPr/>
        </p:nvGrpSpPr>
        <p:grpSpPr>
          <a:xfrm>
            <a:off x="485802" y="528851"/>
            <a:ext cx="16850630" cy="1270216"/>
            <a:chOff x="0" y="0"/>
            <a:chExt cx="22467506" cy="16936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467506" cy="1693622"/>
            </a:xfrm>
            <a:custGeom>
              <a:avLst/>
              <a:gdLst/>
              <a:ahLst/>
              <a:cxnLst/>
              <a:rect l="l" t="t" r="r" b="b"/>
              <a:pathLst>
                <a:path w="22467506" h="1693622">
                  <a:moveTo>
                    <a:pt x="0" y="0"/>
                  </a:moveTo>
                  <a:lnTo>
                    <a:pt x="22467506" y="0"/>
                  </a:lnTo>
                  <a:lnTo>
                    <a:pt x="22467506" y="1693622"/>
                  </a:lnTo>
                  <a:lnTo>
                    <a:pt x="0" y="16936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76200"/>
              <a:ext cx="22467506" cy="16174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40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Code Structure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364670"/>
            <a:ext cx="16230600" cy="8054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├── core/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│   ├── models.py           # Ollama embeddings wrapper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│   ├── database.py         # SQLite CRUD operations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│   └── utils.py            # Helper functions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│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├── api/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│   ├── endpoints.py        # FastAPI routes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│   └── schemas.py         # Pydantic models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│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├── frontend/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│   └── streamlit_app.py    # Demo UI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│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endParaRPr lang="en-US" sz="35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" name="TextBox 8"/>
          <p:cNvSpPr txBox="1"/>
          <p:nvPr/>
        </p:nvSpPr>
        <p:spPr>
          <a:xfrm rot="5400000">
            <a:off x="14056366" y="4682148"/>
            <a:ext cx="5894774" cy="819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8"/>
              </a:lnSpc>
            </a:pPr>
            <a:r>
              <a:rPr lang="en-US" sz="6543" i="1" spc="-327" dirty="0">
                <a:solidFill>
                  <a:srgbClr val="8B61C2"/>
                </a:solidFill>
                <a:latin typeface="TT Ramillas Italics"/>
                <a:ea typeface="TT Ramillas Italics"/>
                <a:cs typeface="TT Ramillas Italics"/>
                <a:sym typeface="TT Ramillas Italics"/>
              </a:rPr>
              <a:t>Code Structure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00" y="10029600"/>
            <a:ext cx="18312600" cy="257400"/>
            <a:chOff x="0" y="0"/>
            <a:chExt cx="24416800" cy="343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16765" cy="343154"/>
            </a:xfrm>
            <a:custGeom>
              <a:avLst/>
              <a:gdLst/>
              <a:ahLst/>
              <a:cxnLst/>
              <a:rect l="l" t="t" r="r" b="b"/>
              <a:pathLst>
                <a:path w="24416765" h="343154">
                  <a:moveTo>
                    <a:pt x="0" y="0"/>
                  </a:moveTo>
                  <a:lnTo>
                    <a:pt x="24416765" y="0"/>
                  </a:lnTo>
                  <a:lnTo>
                    <a:pt x="24416765" y="343154"/>
                  </a:lnTo>
                  <a:lnTo>
                    <a:pt x="0" y="343154"/>
                  </a:lnTo>
                  <a:close/>
                </a:path>
              </a:pathLst>
            </a:custGeom>
            <a:gradFill rotWithShape="1">
              <a:gsLst>
                <a:gs pos="0">
                  <a:srgbClr val="3754A9">
                    <a:alpha val="100000"/>
                  </a:srgbClr>
                </a:gs>
                <a:gs pos="100000">
                  <a:srgbClr val="6F21A8">
                    <a:alpha val="100000"/>
                  </a:srgbClr>
                </a:gs>
              </a:gsLst>
              <a:lin ang="2700006"/>
            </a:gradFill>
          </p:spPr>
        </p:sp>
      </p:grpSp>
      <p:grpSp>
        <p:nvGrpSpPr>
          <p:cNvPr id="4" name="Group 4"/>
          <p:cNvGrpSpPr/>
          <p:nvPr/>
        </p:nvGrpSpPr>
        <p:grpSpPr>
          <a:xfrm>
            <a:off x="485802" y="528851"/>
            <a:ext cx="16850630" cy="1270216"/>
            <a:chOff x="0" y="0"/>
            <a:chExt cx="22467506" cy="16936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467506" cy="1693622"/>
            </a:xfrm>
            <a:custGeom>
              <a:avLst/>
              <a:gdLst/>
              <a:ahLst/>
              <a:cxnLst/>
              <a:rect l="l" t="t" r="r" b="b"/>
              <a:pathLst>
                <a:path w="22467506" h="1693622">
                  <a:moveTo>
                    <a:pt x="0" y="0"/>
                  </a:moveTo>
                  <a:lnTo>
                    <a:pt x="22467506" y="0"/>
                  </a:lnTo>
                  <a:lnTo>
                    <a:pt x="22467506" y="1693622"/>
                  </a:lnTo>
                  <a:lnTo>
                    <a:pt x="0" y="16936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76200"/>
              <a:ext cx="22467506" cy="16174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40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Code Structure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364670"/>
            <a:ext cx="16230600" cy="8113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├── tests/ # Unit/integration tests</a:t>
            </a:r>
          </a:p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├── config.py # API keys, paths</a:t>
            </a:r>
          </a:p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└── main.py # Entry point</a:t>
            </a:r>
          </a:p>
          <a:p>
            <a:pPr algn="l">
              <a:lnSpc>
                <a:spcPts val="4900"/>
              </a:lnSpc>
            </a:pPr>
            <a:endParaRPr lang="en-US" sz="35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900"/>
              </a:lnSpc>
            </a:pP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Explanation Of Files Used By Us:</a:t>
            </a:r>
          </a:p>
          <a:p>
            <a:pPr algn="l"/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1. </a:t>
            </a:r>
            <a:r>
              <a:rPr lang="en-US" sz="3500" b="1" dirty="0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user_agent.py</a:t>
            </a:r>
          </a:p>
          <a:p>
            <a:pPr algn="l"/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class 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UserAgent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  <a:p>
            <a:pPr algn="l"/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def 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track_behavior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(self, 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user_id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str, event: 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dict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):</a:t>
            </a:r>
          </a:p>
          <a:p>
            <a:pPr algn="l"/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"""Logs clickstream data to SQLite"""</a:t>
            </a:r>
          </a:p>
          <a:p>
            <a:pPr algn="l"/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db.insert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("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user_history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", </a:t>
            </a:r>
          </a:p>
          <a:p>
            <a:pPr algn="l"/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       {"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user_id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": 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user_id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</a:p>
          <a:p>
            <a:pPr algn="l"/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        "event": event})</a:t>
            </a:r>
          </a:p>
          <a:p>
            <a:pPr algn="l">
              <a:lnSpc>
                <a:spcPts val="4900"/>
              </a:lnSpc>
            </a:pPr>
            <a:endParaRPr lang="en-US" sz="35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900"/>
              </a:lnSpc>
              <a:spcBef>
                <a:spcPct val="0"/>
              </a:spcBef>
            </a:pPr>
            <a:endParaRPr lang="en-US" sz="35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" name="TextBox 8"/>
          <p:cNvSpPr txBox="1"/>
          <p:nvPr/>
        </p:nvSpPr>
        <p:spPr>
          <a:xfrm rot="5400000">
            <a:off x="13894441" y="4834548"/>
            <a:ext cx="6199574" cy="819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8"/>
              </a:lnSpc>
            </a:pPr>
            <a:r>
              <a:rPr lang="en-US" sz="6543" i="1" spc="-327" dirty="0">
                <a:solidFill>
                  <a:srgbClr val="8B61C2"/>
                </a:solidFill>
                <a:latin typeface="TT Ramillas Italics"/>
                <a:ea typeface="TT Ramillas Italics"/>
                <a:cs typeface="TT Ramillas Italics"/>
                <a:sym typeface="TT Ramillas Italics"/>
              </a:rPr>
              <a:t>Code Structure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00" y="10029600"/>
            <a:ext cx="18312600" cy="257400"/>
            <a:chOff x="0" y="0"/>
            <a:chExt cx="24416800" cy="343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16765" cy="343154"/>
            </a:xfrm>
            <a:custGeom>
              <a:avLst/>
              <a:gdLst/>
              <a:ahLst/>
              <a:cxnLst/>
              <a:rect l="l" t="t" r="r" b="b"/>
              <a:pathLst>
                <a:path w="24416765" h="343154">
                  <a:moveTo>
                    <a:pt x="0" y="0"/>
                  </a:moveTo>
                  <a:lnTo>
                    <a:pt x="24416765" y="0"/>
                  </a:lnTo>
                  <a:lnTo>
                    <a:pt x="24416765" y="343154"/>
                  </a:lnTo>
                  <a:lnTo>
                    <a:pt x="0" y="343154"/>
                  </a:lnTo>
                  <a:close/>
                </a:path>
              </a:pathLst>
            </a:custGeom>
            <a:gradFill rotWithShape="1">
              <a:gsLst>
                <a:gs pos="0">
                  <a:srgbClr val="3754A9">
                    <a:alpha val="100000"/>
                  </a:srgbClr>
                </a:gs>
                <a:gs pos="100000">
                  <a:srgbClr val="6F21A8">
                    <a:alpha val="100000"/>
                  </a:srgbClr>
                </a:gs>
              </a:gsLst>
              <a:lin ang="2700006"/>
            </a:gradFill>
          </p:spPr>
        </p:sp>
      </p:grpSp>
      <p:grpSp>
        <p:nvGrpSpPr>
          <p:cNvPr id="4" name="Group 4"/>
          <p:cNvGrpSpPr/>
          <p:nvPr/>
        </p:nvGrpSpPr>
        <p:grpSpPr>
          <a:xfrm>
            <a:off x="485802" y="528851"/>
            <a:ext cx="16850630" cy="1270216"/>
            <a:chOff x="0" y="0"/>
            <a:chExt cx="22467506" cy="16936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467506" cy="1693622"/>
            </a:xfrm>
            <a:custGeom>
              <a:avLst/>
              <a:gdLst/>
              <a:ahLst/>
              <a:cxnLst/>
              <a:rect l="l" t="t" r="r" b="b"/>
              <a:pathLst>
                <a:path w="22467506" h="1693622">
                  <a:moveTo>
                    <a:pt x="0" y="0"/>
                  </a:moveTo>
                  <a:lnTo>
                    <a:pt x="22467506" y="0"/>
                  </a:lnTo>
                  <a:lnTo>
                    <a:pt x="22467506" y="1693622"/>
                  </a:lnTo>
                  <a:lnTo>
                    <a:pt x="0" y="16936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76200"/>
              <a:ext cx="22467506" cy="16174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40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Code Structure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364670"/>
            <a:ext cx="16230600" cy="8113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2. </a:t>
            </a:r>
            <a:r>
              <a:rPr lang="en-US" sz="3500" b="1" dirty="0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product_agent.py</a:t>
            </a:r>
          </a:p>
          <a:p>
            <a:pPr algn="l"/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class 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ProductAgent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  <a:p>
            <a:pPr algn="l"/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def 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tag_product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(self, 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product_desc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str):</a:t>
            </a:r>
          </a:p>
          <a:p>
            <a:pPr algn="l"/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"""Generates semantic tags using 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Ollama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"""</a:t>
            </a:r>
          </a:p>
          <a:p>
            <a:pPr algn="l"/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embeddings = 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ollama.generate_embeddings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product_desc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  <a:p>
            <a:pPr algn="l"/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return self._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classify_tags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(embeddings)</a:t>
            </a:r>
          </a:p>
          <a:p>
            <a:pPr algn="l"/>
            <a:endParaRPr lang="en-US" sz="35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/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3. </a:t>
            </a:r>
            <a:r>
              <a:rPr lang="en-US" sz="3500" b="1" dirty="0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recommender_agent.py</a:t>
            </a:r>
          </a:p>
          <a:p>
            <a:pPr algn="l"/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class Recommender:</a:t>
            </a:r>
          </a:p>
          <a:p>
            <a:pPr algn="l"/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def suggest(self, 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user_id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str):</a:t>
            </a:r>
          </a:p>
          <a:p>
            <a:pPr algn="l"/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history = 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db.get_user_history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user_id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  <a:p>
            <a:pPr algn="l"/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products = 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ProductAgent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().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get_catalog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()</a:t>
            </a:r>
          </a:p>
          <a:p>
            <a:pPr algn="l"/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return self._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hybrid_sort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(history, products)</a:t>
            </a:r>
          </a:p>
          <a:p>
            <a:pPr algn="l"/>
            <a:endParaRPr lang="en-US" sz="35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900"/>
              </a:lnSpc>
              <a:spcBef>
                <a:spcPct val="0"/>
              </a:spcBef>
            </a:pPr>
            <a:endParaRPr lang="en-US" sz="35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" name="TextBox 8"/>
          <p:cNvSpPr txBox="1"/>
          <p:nvPr/>
        </p:nvSpPr>
        <p:spPr>
          <a:xfrm rot="5400000">
            <a:off x="14046841" y="4682148"/>
            <a:ext cx="5894774" cy="819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8"/>
              </a:lnSpc>
            </a:pPr>
            <a:r>
              <a:rPr lang="en-US" sz="6543" i="1" spc="-327" dirty="0">
                <a:solidFill>
                  <a:srgbClr val="8B61C2"/>
                </a:solidFill>
                <a:latin typeface="TT Ramillas Italics"/>
                <a:ea typeface="TT Ramillas Italics"/>
                <a:cs typeface="TT Ramillas Italics"/>
                <a:sym typeface="TT Ramillas Italics"/>
              </a:rPr>
              <a:t>Code Structure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00" y="10029600"/>
            <a:ext cx="18312600" cy="257400"/>
            <a:chOff x="0" y="0"/>
            <a:chExt cx="24416800" cy="343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16765" cy="343154"/>
            </a:xfrm>
            <a:custGeom>
              <a:avLst/>
              <a:gdLst/>
              <a:ahLst/>
              <a:cxnLst/>
              <a:rect l="l" t="t" r="r" b="b"/>
              <a:pathLst>
                <a:path w="24416765" h="343154">
                  <a:moveTo>
                    <a:pt x="0" y="0"/>
                  </a:moveTo>
                  <a:lnTo>
                    <a:pt x="24416765" y="0"/>
                  </a:lnTo>
                  <a:lnTo>
                    <a:pt x="24416765" y="343154"/>
                  </a:lnTo>
                  <a:lnTo>
                    <a:pt x="0" y="343154"/>
                  </a:lnTo>
                  <a:close/>
                </a:path>
              </a:pathLst>
            </a:custGeom>
            <a:gradFill rotWithShape="1">
              <a:gsLst>
                <a:gs pos="0">
                  <a:srgbClr val="3754A9">
                    <a:alpha val="100000"/>
                  </a:srgbClr>
                </a:gs>
                <a:gs pos="100000">
                  <a:srgbClr val="6F21A8">
                    <a:alpha val="100000"/>
                  </a:srgbClr>
                </a:gs>
              </a:gsLst>
              <a:lin ang="2700006"/>
            </a:gradFill>
          </p:spPr>
        </p:sp>
      </p:grpSp>
      <p:grpSp>
        <p:nvGrpSpPr>
          <p:cNvPr id="4" name="Group 4"/>
          <p:cNvGrpSpPr/>
          <p:nvPr/>
        </p:nvGrpSpPr>
        <p:grpSpPr>
          <a:xfrm>
            <a:off x="485802" y="528851"/>
            <a:ext cx="16850630" cy="1270216"/>
            <a:chOff x="0" y="0"/>
            <a:chExt cx="22467506" cy="16936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467506" cy="1693622"/>
            </a:xfrm>
            <a:custGeom>
              <a:avLst/>
              <a:gdLst/>
              <a:ahLst/>
              <a:cxnLst/>
              <a:rect l="l" t="t" r="r" b="b"/>
              <a:pathLst>
                <a:path w="22467506" h="1693622">
                  <a:moveTo>
                    <a:pt x="0" y="0"/>
                  </a:moveTo>
                  <a:lnTo>
                    <a:pt x="22467506" y="0"/>
                  </a:lnTo>
                  <a:lnTo>
                    <a:pt x="22467506" y="1693622"/>
                  </a:lnTo>
                  <a:lnTo>
                    <a:pt x="0" y="16936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76200"/>
              <a:ext cx="22467506" cy="16174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40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Code Structure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63628" y="1092392"/>
            <a:ext cx="16230600" cy="893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4. </a:t>
            </a:r>
            <a:r>
              <a:rPr lang="en-US" sz="3400" b="1" dirty="0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database.py</a:t>
            </a:r>
          </a:p>
          <a:p>
            <a:pPr algn="l"/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class DB:</a:t>
            </a:r>
          </a:p>
          <a:p>
            <a:pPr algn="l"/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def _</a:t>
            </a:r>
            <a:r>
              <a:rPr lang="en-US" sz="34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init</a:t>
            </a:r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_(self):</a:t>
            </a:r>
          </a:p>
          <a:p>
            <a:pPr algn="l"/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self.conn</a:t>
            </a:r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= sqlite3.connect("</a:t>
            </a:r>
            <a:r>
              <a:rPr lang="en-US" sz="34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user_data.db</a:t>
            </a:r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")</a:t>
            </a:r>
          </a:p>
          <a:p>
            <a:pPr algn="l"/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def insert(self, table: str, data: </a:t>
            </a:r>
            <a:r>
              <a:rPr lang="en-US" sz="34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dict</a:t>
            </a:r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):</a:t>
            </a:r>
          </a:p>
          <a:p>
            <a:pPr algn="l"/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"""Thread-safe inserts"""</a:t>
            </a:r>
          </a:p>
          <a:p>
            <a:pPr algn="l"/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with </a:t>
            </a:r>
            <a:r>
              <a:rPr lang="en-US" sz="34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self.conn</a:t>
            </a:r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  <a:p>
            <a:pPr algn="l"/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self.conn.execute</a:t>
            </a:r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lang="en-US" sz="34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f"INSERT</a:t>
            </a:r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INTO {table} VALUES (...)")</a:t>
            </a:r>
          </a:p>
          <a:p>
            <a:pPr algn="l"/>
            <a:endParaRPr lang="en-US" sz="34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/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5. </a:t>
            </a:r>
            <a:r>
              <a:rPr lang="en-US" sz="3400" b="1" dirty="0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streamlit_app.py</a:t>
            </a:r>
          </a:p>
          <a:p>
            <a:pPr algn="l"/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def main():</a:t>
            </a:r>
          </a:p>
          <a:p>
            <a:pPr algn="l"/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</a:t>
            </a:r>
            <a:r>
              <a:rPr lang="en-US" sz="34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st.title</a:t>
            </a:r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("</a:t>
            </a:r>
            <a:r>
              <a:rPr lang="en-US" sz="34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SmartCart</a:t>
            </a:r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Demo")</a:t>
            </a:r>
          </a:p>
          <a:p>
            <a:pPr algn="l"/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</a:t>
            </a:r>
            <a:r>
              <a:rPr lang="en-US" sz="34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user_input</a:t>
            </a:r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= </a:t>
            </a:r>
            <a:r>
              <a:rPr lang="en-US" sz="34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st.text_input</a:t>
            </a:r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("What are you looking for?")</a:t>
            </a:r>
          </a:p>
          <a:p>
            <a:pPr algn="l"/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if </a:t>
            </a:r>
            <a:r>
              <a:rPr lang="en-US" sz="34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user_input</a:t>
            </a:r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  <a:p>
            <a:pPr algn="l"/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recs = </a:t>
            </a:r>
            <a:r>
              <a:rPr lang="en-US" sz="34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api.get_recommendations</a:t>
            </a:r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lang="en-US" sz="34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user_input</a:t>
            </a:r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  <a:p>
            <a:pPr algn="l"/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</a:t>
            </a:r>
            <a:r>
              <a:rPr lang="en-US" sz="34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st.json</a:t>
            </a:r>
            <a:r>
              <a:rPr lang="en-US" sz="3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(recs)</a:t>
            </a:r>
          </a:p>
          <a:p>
            <a:pPr algn="l">
              <a:lnSpc>
                <a:spcPts val="4760"/>
              </a:lnSpc>
              <a:spcBef>
                <a:spcPct val="0"/>
              </a:spcBef>
            </a:pPr>
            <a:endParaRPr lang="en-US" sz="34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" name="TextBox 8"/>
          <p:cNvSpPr txBox="1"/>
          <p:nvPr/>
        </p:nvSpPr>
        <p:spPr>
          <a:xfrm rot="5400000">
            <a:off x="13932541" y="4796448"/>
            <a:ext cx="6123374" cy="819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8"/>
              </a:lnSpc>
            </a:pPr>
            <a:r>
              <a:rPr lang="en-US" sz="6543" i="1" spc="-327">
                <a:solidFill>
                  <a:srgbClr val="8B61C2"/>
                </a:solidFill>
                <a:latin typeface="TT Ramillas Italics"/>
                <a:ea typeface="TT Ramillas Italics"/>
                <a:cs typeface="TT Ramillas Italics"/>
                <a:sym typeface="TT Ramillas Italics"/>
              </a:rPr>
              <a:t>Code Structure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00" y="10029600"/>
            <a:ext cx="18312600" cy="257400"/>
            <a:chOff x="0" y="0"/>
            <a:chExt cx="24416800" cy="343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16765" cy="343154"/>
            </a:xfrm>
            <a:custGeom>
              <a:avLst/>
              <a:gdLst/>
              <a:ahLst/>
              <a:cxnLst/>
              <a:rect l="l" t="t" r="r" b="b"/>
              <a:pathLst>
                <a:path w="24416765" h="343154">
                  <a:moveTo>
                    <a:pt x="0" y="0"/>
                  </a:moveTo>
                  <a:lnTo>
                    <a:pt x="24416765" y="0"/>
                  </a:lnTo>
                  <a:lnTo>
                    <a:pt x="24416765" y="343154"/>
                  </a:lnTo>
                  <a:lnTo>
                    <a:pt x="0" y="343154"/>
                  </a:lnTo>
                  <a:close/>
                </a:path>
              </a:pathLst>
            </a:custGeom>
            <a:gradFill rotWithShape="1">
              <a:gsLst>
                <a:gs pos="0">
                  <a:srgbClr val="3754A9">
                    <a:alpha val="100000"/>
                  </a:srgbClr>
                </a:gs>
                <a:gs pos="100000">
                  <a:srgbClr val="6F21A8">
                    <a:alpha val="100000"/>
                  </a:srgbClr>
                </a:gs>
              </a:gsLst>
              <a:lin ang="2700006"/>
            </a:gradFill>
          </p:spPr>
        </p:sp>
      </p:grpSp>
      <p:grpSp>
        <p:nvGrpSpPr>
          <p:cNvPr id="4" name="Group 4"/>
          <p:cNvGrpSpPr/>
          <p:nvPr/>
        </p:nvGrpSpPr>
        <p:grpSpPr>
          <a:xfrm>
            <a:off x="485802" y="528850"/>
            <a:ext cx="16850630" cy="1270216"/>
            <a:chOff x="0" y="0"/>
            <a:chExt cx="22467506" cy="16936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467506" cy="1693622"/>
            </a:xfrm>
            <a:custGeom>
              <a:avLst/>
              <a:gdLst/>
              <a:ahLst/>
              <a:cxnLst/>
              <a:rect l="l" t="t" r="r" b="b"/>
              <a:pathLst>
                <a:path w="22467506" h="1693622">
                  <a:moveTo>
                    <a:pt x="0" y="0"/>
                  </a:moveTo>
                  <a:lnTo>
                    <a:pt x="22467506" y="0"/>
                  </a:lnTo>
                  <a:lnTo>
                    <a:pt x="22467506" y="1693622"/>
                  </a:lnTo>
                  <a:lnTo>
                    <a:pt x="0" y="16936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76200"/>
              <a:ext cx="22467506" cy="16174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40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Demo video</a:t>
              </a:r>
            </a:p>
          </p:txBody>
        </p:sp>
      </p:grp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6395569" y="1028700"/>
            <a:ext cx="5063006" cy="9000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228856" y="3628371"/>
            <a:ext cx="6624425" cy="2679918"/>
            <a:chOff x="0" y="0"/>
            <a:chExt cx="8832566" cy="3573224"/>
          </a:xfrm>
        </p:grpSpPr>
        <p:sp>
          <p:nvSpPr>
            <p:cNvPr id="9" name="TextBox 9"/>
            <p:cNvSpPr txBox="1"/>
            <p:nvPr/>
          </p:nvSpPr>
          <p:spPr>
            <a:xfrm>
              <a:off x="4859270" y="1545836"/>
              <a:ext cx="3973296" cy="1041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45"/>
                </a:lnSpc>
              </a:pPr>
              <a:r>
                <a:rPr lang="en-US" sz="5383" spc="-220">
                  <a:solidFill>
                    <a:srgbClr val="102F76"/>
                  </a:solidFill>
                  <a:latin typeface="Retropix"/>
                  <a:ea typeface="Retropix"/>
                  <a:cs typeface="Retropix"/>
                  <a:sym typeface="Retropix"/>
                </a:rPr>
                <a:t>SER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4871999" cy="3582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122"/>
                </a:lnSpc>
                <a:spcBef>
                  <a:spcPct val="0"/>
                </a:spcBef>
              </a:pPr>
              <a:r>
                <a:rPr lang="en-US" sz="17601">
                  <a:solidFill>
                    <a:srgbClr val="102F76"/>
                  </a:solidFill>
                  <a:latin typeface="ITC Edwardian Script"/>
                  <a:ea typeface="ITC Edwardian Script"/>
                  <a:cs typeface="ITC Edwardian Script"/>
                  <a:sym typeface="ITC Edwardian Script"/>
                </a:rPr>
                <a:t>U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58575" y="3312162"/>
            <a:ext cx="6624425" cy="2679918"/>
            <a:chOff x="0" y="0"/>
            <a:chExt cx="8832566" cy="3573224"/>
          </a:xfrm>
        </p:grpSpPr>
        <p:sp>
          <p:nvSpPr>
            <p:cNvPr id="12" name="TextBox 12"/>
            <p:cNvSpPr txBox="1"/>
            <p:nvPr/>
          </p:nvSpPr>
          <p:spPr>
            <a:xfrm>
              <a:off x="4859270" y="1545836"/>
              <a:ext cx="3973296" cy="1041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45"/>
                </a:lnSpc>
              </a:pPr>
              <a:r>
                <a:rPr lang="en-US" sz="5383" spc="-220">
                  <a:solidFill>
                    <a:srgbClr val="102F76"/>
                  </a:solidFill>
                  <a:latin typeface="Retropix"/>
                  <a:ea typeface="Retropix"/>
                  <a:cs typeface="Retropix"/>
                  <a:sym typeface="Retropix"/>
                </a:rPr>
                <a:t>ERFACE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4871999" cy="3582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122"/>
                </a:lnSpc>
                <a:spcBef>
                  <a:spcPct val="0"/>
                </a:spcBef>
              </a:pPr>
              <a:r>
                <a:rPr lang="en-US" sz="17601">
                  <a:solidFill>
                    <a:srgbClr val="102F76"/>
                  </a:solidFill>
                  <a:latin typeface="ITC Edwardian Script"/>
                  <a:ea typeface="ITC Edwardian Script"/>
                  <a:cs typeface="ITC Edwardian Script"/>
                  <a:sym typeface="ITC Edwardian Script"/>
                </a:rPr>
                <a:t>Int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00" y="10029600"/>
            <a:ext cx="18312600" cy="257400"/>
            <a:chOff x="0" y="0"/>
            <a:chExt cx="24416800" cy="343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16765" cy="343154"/>
            </a:xfrm>
            <a:custGeom>
              <a:avLst/>
              <a:gdLst/>
              <a:ahLst/>
              <a:cxnLst/>
              <a:rect l="l" t="t" r="r" b="b"/>
              <a:pathLst>
                <a:path w="24416765" h="343154">
                  <a:moveTo>
                    <a:pt x="0" y="0"/>
                  </a:moveTo>
                  <a:lnTo>
                    <a:pt x="24416765" y="0"/>
                  </a:lnTo>
                  <a:lnTo>
                    <a:pt x="24416765" y="343154"/>
                  </a:lnTo>
                  <a:lnTo>
                    <a:pt x="0" y="343154"/>
                  </a:lnTo>
                  <a:close/>
                </a:path>
              </a:pathLst>
            </a:custGeom>
            <a:gradFill rotWithShape="1">
              <a:gsLst>
                <a:gs pos="0">
                  <a:srgbClr val="3754A9">
                    <a:alpha val="100000"/>
                  </a:srgbClr>
                </a:gs>
                <a:gs pos="100000">
                  <a:srgbClr val="6F21A8">
                    <a:alpha val="100000"/>
                  </a:srgbClr>
                </a:gs>
              </a:gsLst>
              <a:lin ang="2700006"/>
            </a:gradFill>
          </p:spPr>
        </p:sp>
      </p:grpSp>
      <p:grpSp>
        <p:nvGrpSpPr>
          <p:cNvPr id="4" name="Group 4"/>
          <p:cNvGrpSpPr/>
          <p:nvPr/>
        </p:nvGrpSpPr>
        <p:grpSpPr>
          <a:xfrm>
            <a:off x="485802" y="528851"/>
            <a:ext cx="16850630" cy="1787398"/>
            <a:chOff x="0" y="0"/>
            <a:chExt cx="22467506" cy="23831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467506" cy="2383197"/>
            </a:xfrm>
            <a:custGeom>
              <a:avLst/>
              <a:gdLst/>
              <a:ahLst/>
              <a:cxnLst/>
              <a:rect l="l" t="t" r="r" b="b"/>
              <a:pathLst>
                <a:path w="22467506" h="2383197">
                  <a:moveTo>
                    <a:pt x="0" y="0"/>
                  </a:moveTo>
                  <a:lnTo>
                    <a:pt x="22467506" y="0"/>
                  </a:lnTo>
                  <a:lnTo>
                    <a:pt x="22467506" y="2383197"/>
                  </a:lnTo>
                  <a:lnTo>
                    <a:pt x="0" y="23831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76200"/>
              <a:ext cx="22467506" cy="23069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40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Conclusion</a:t>
              </a:r>
            </a:p>
            <a:p>
              <a:pPr algn="l">
                <a:lnSpc>
                  <a:spcPts val="3840"/>
                </a:lnSpc>
              </a:pPr>
              <a:endParaRPr lang="en-US" sz="4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85371" y="1638300"/>
            <a:ext cx="16117232" cy="5924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Smarter Recommendations , Real Results 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 </a:t>
            </a:r>
            <a:r>
              <a:rPr lang="en-US" sz="35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SmartCart</a:t>
            </a:r>
            <a:r>
              <a:rPr lang="en-US" sz="35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AI</a:t>
            </a:r>
          </a:p>
          <a:p>
            <a:pPr algn="l">
              <a:spcBef>
                <a:spcPct val="0"/>
              </a:spcBef>
            </a:pPr>
            <a:endParaRPr lang="en-US" sz="35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How We Solved It:</a:t>
            </a:r>
          </a:p>
          <a:p>
            <a:pPr algn="l"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✅ Eliminated guesswork with </a:t>
            </a:r>
            <a:r>
              <a:rPr lang="en-US" sz="35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real-time behavioral 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tracking.</a:t>
            </a:r>
          </a:p>
          <a:p>
            <a:pPr algn="l"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✅ Broke </a:t>
            </a:r>
            <a:r>
              <a:rPr lang="en-US" sz="35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demographic stereotypes 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using semantic understanding </a:t>
            </a:r>
            <a:r>
              <a:rPr lang="en-US" sz="35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lang="en-US" sz="35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Ollama</a:t>
            </a:r>
            <a:r>
              <a:rPr lang="en-US" sz="35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✅ </a:t>
            </a:r>
            <a:r>
              <a:rPr lang="en-US" sz="35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Automated manual labor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- no more endless product tagging.</a:t>
            </a:r>
          </a:p>
          <a:p>
            <a:pPr algn="l">
              <a:spcBef>
                <a:spcPct val="0"/>
              </a:spcBef>
            </a:pPr>
            <a:endParaRPr lang="en-US" sz="35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Proven Impact:</a:t>
            </a:r>
          </a:p>
          <a:p>
            <a:pPr algn="l"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📈 </a:t>
            </a: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30% higher conversions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in simulated tests.</a:t>
            </a:r>
          </a:p>
          <a:p>
            <a:pPr algn="l"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⏱ </a:t>
            </a: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200+ hours/month saved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vs manual segmentation.</a:t>
            </a:r>
          </a:p>
          <a:p>
            <a:pPr algn="l"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🛒 </a:t>
            </a: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68% fewer bounces 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through personalized "gateway" products.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00" y="10029600"/>
            <a:ext cx="18312600" cy="257400"/>
            <a:chOff x="0" y="0"/>
            <a:chExt cx="24416800" cy="343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16765" cy="343154"/>
            </a:xfrm>
            <a:custGeom>
              <a:avLst/>
              <a:gdLst/>
              <a:ahLst/>
              <a:cxnLst/>
              <a:rect l="l" t="t" r="r" b="b"/>
              <a:pathLst>
                <a:path w="24416765" h="343154">
                  <a:moveTo>
                    <a:pt x="0" y="0"/>
                  </a:moveTo>
                  <a:lnTo>
                    <a:pt x="24416765" y="0"/>
                  </a:lnTo>
                  <a:lnTo>
                    <a:pt x="24416765" y="343154"/>
                  </a:lnTo>
                  <a:lnTo>
                    <a:pt x="0" y="343154"/>
                  </a:lnTo>
                  <a:close/>
                </a:path>
              </a:pathLst>
            </a:custGeom>
            <a:gradFill rotWithShape="1">
              <a:gsLst>
                <a:gs pos="0">
                  <a:srgbClr val="3754A9">
                    <a:alpha val="100000"/>
                  </a:srgbClr>
                </a:gs>
                <a:gs pos="100000">
                  <a:srgbClr val="6F21A8">
                    <a:alpha val="100000"/>
                  </a:srgbClr>
                </a:gs>
              </a:gsLst>
              <a:lin ang="2700006"/>
            </a:gradFill>
          </p:spPr>
        </p:sp>
      </p:grpSp>
      <p:grpSp>
        <p:nvGrpSpPr>
          <p:cNvPr id="4" name="Group 4"/>
          <p:cNvGrpSpPr/>
          <p:nvPr/>
        </p:nvGrpSpPr>
        <p:grpSpPr>
          <a:xfrm>
            <a:off x="485802" y="528851"/>
            <a:ext cx="16850630" cy="1787398"/>
            <a:chOff x="0" y="0"/>
            <a:chExt cx="22467506" cy="23831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467506" cy="2383197"/>
            </a:xfrm>
            <a:custGeom>
              <a:avLst/>
              <a:gdLst/>
              <a:ahLst/>
              <a:cxnLst/>
              <a:rect l="l" t="t" r="r" b="b"/>
              <a:pathLst>
                <a:path w="22467506" h="2383197">
                  <a:moveTo>
                    <a:pt x="0" y="0"/>
                  </a:moveTo>
                  <a:lnTo>
                    <a:pt x="22467506" y="0"/>
                  </a:lnTo>
                  <a:lnTo>
                    <a:pt x="22467506" y="2383197"/>
                  </a:lnTo>
                  <a:lnTo>
                    <a:pt x="0" y="23831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76200"/>
              <a:ext cx="22467506" cy="23069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40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Conclusion</a:t>
              </a:r>
            </a:p>
            <a:p>
              <a:pPr algn="l">
                <a:lnSpc>
                  <a:spcPts val="3840"/>
                </a:lnSpc>
              </a:pPr>
              <a:endParaRPr lang="en-US" sz="4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4022616" y="5143500"/>
            <a:ext cx="9069327" cy="4886100"/>
          </a:xfrm>
          <a:custGeom>
            <a:avLst/>
            <a:gdLst/>
            <a:ahLst/>
            <a:cxnLst/>
            <a:rect l="l" t="t" r="r" b="b"/>
            <a:pathLst>
              <a:path w="9069327" h="4886100">
                <a:moveTo>
                  <a:pt x="0" y="0"/>
                </a:moveTo>
                <a:lnTo>
                  <a:pt x="9069327" y="0"/>
                </a:lnTo>
                <a:lnTo>
                  <a:pt x="9069327" y="4886100"/>
                </a:lnTo>
                <a:lnTo>
                  <a:pt x="0" y="4886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02727" y="803288"/>
            <a:ext cx="15709106" cy="386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endParaRPr dirty="0"/>
          </a:p>
          <a:p>
            <a:pPr algn="l"/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 Future:</a:t>
            </a:r>
          </a:p>
          <a:p>
            <a:pPr algn="l"/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🔜 </a:t>
            </a:r>
            <a:r>
              <a:rPr lang="en-US" sz="35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Voice/search 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integration.</a:t>
            </a:r>
          </a:p>
          <a:p>
            <a:pPr algn="l"/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🔜 </a:t>
            </a:r>
            <a:r>
              <a:rPr lang="en-US" sz="35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Multi-platform support 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(Shopify, WooCommerce).</a:t>
            </a:r>
          </a:p>
          <a:p>
            <a:pPr algn="l"/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🔜 Live </a:t>
            </a:r>
            <a:r>
              <a:rPr lang="en-US" sz="35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A/B testing 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dashboard.</a:t>
            </a:r>
          </a:p>
          <a:p>
            <a:pPr algn="l"/>
            <a:endParaRPr lang="en-US" sz="35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"We didn‘t just build another recommender – we built a retail </a:t>
            </a:r>
            <a:r>
              <a:rPr lang="en-US" sz="35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mindreader</a:t>
            </a: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87159" y="6917189"/>
            <a:ext cx="2124673" cy="45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i="1" dirty="0">
                <a:solidFill>
                  <a:srgbClr val="000000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Figure-10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00" y="10029600"/>
            <a:ext cx="18312600" cy="257400"/>
            <a:chOff x="0" y="0"/>
            <a:chExt cx="24416800" cy="343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16765" cy="343154"/>
            </a:xfrm>
            <a:custGeom>
              <a:avLst/>
              <a:gdLst/>
              <a:ahLst/>
              <a:cxnLst/>
              <a:rect l="l" t="t" r="r" b="b"/>
              <a:pathLst>
                <a:path w="24416765" h="343154">
                  <a:moveTo>
                    <a:pt x="0" y="0"/>
                  </a:moveTo>
                  <a:lnTo>
                    <a:pt x="24416765" y="0"/>
                  </a:lnTo>
                  <a:lnTo>
                    <a:pt x="24416765" y="343154"/>
                  </a:lnTo>
                  <a:lnTo>
                    <a:pt x="0" y="343154"/>
                  </a:lnTo>
                  <a:close/>
                </a:path>
              </a:pathLst>
            </a:custGeom>
            <a:gradFill rotWithShape="1">
              <a:gsLst>
                <a:gs pos="0">
                  <a:srgbClr val="3754A9">
                    <a:alpha val="100000"/>
                  </a:srgbClr>
                </a:gs>
                <a:gs pos="100000">
                  <a:srgbClr val="6F21A8">
                    <a:alpha val="100000"/>
                  </a:srgbClr>
                </a:gs>
              </a:gsLst>
              <a:lin ang="2700006"/>
            </a:gradFill>
          </p:spPr>
        </p:sp>
      </p:grpSp>
      <p:grpSp>
        <p:nvGrpSpPr>
          <p:cNvPr id="4" name="Group 4"/>
          <p:cNvGrpSpPr/>
          <p:nvPr/>
        </p:nvGrpSpPr>
        <p:grpSpPr>
          <a:xfrm>
            <a:off x="-24600" y="3547854"/>
            <a:ext cx="18312600" cy="257400"/>
            <a:chOff x="0" y="0"/>
            <a:chExt cx="24416800" cy="343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416765" cy="343154"/>
            </a:xfrm>
            <a:custGeom>
              <a:avLst/>
              <a:gdLst/>
              <a:ahLst/>
              <a:cxnLst/>
              <a:rect l="l" t="t" r="r" b="b"/>
              <a:pathLst>
                <a:path w="24416765" h="343154">
                  <a:moveTo>
                    <a:pt x="0" y="0"/>
                  </a:moveTo>
                  <a:lnTo>
                    <a:pt x="24416765" y="0"/>
                  </a:lnTo>
                  <a:lnTo>
                    <a:pt x="24416765" y="343154"/>
                  </a:lnTo>
                  <a:lnTo>
                    <a:pt x="0" y="343154"/>
                  </a:lnTo>
                  <a:close/>
                </a:path>
              </a:pathLst>
            </a:custGeom>
            <a:gradFill rotWithShape="1">
              <a:gsLst>
                <a:gs pos="0">
                  <a:srgbClr val="3754A9">
                    <a:alpha val="100000"/>
                  </a:srgbClr>
                </a:gs>
                <a:gs pos="100000">
                  <a:srgbClr val="6F21A8">
                    <a:alpha val="100000"/>
                  </a:srgbClr>
                </a:gs>
              </a:gsLst>
              <a:lin ang="2700006"/>
            </a:gradFill>
          </p:spPr>
        </p:sp>
      </p:grpSp>
      <p:sp>
        <p:nvSpPr>
          <p:cNvPr id="6" name="Freeform 6"/>
          <p:cNvSpPr/>
          <p:nvPr/>
        </p:nvSpPr>
        <p:spPr>
          <a:xfrm>
            <a:off x="1" y="0"/>
            <a:ext cx="18288006" cy="1349947"/>
          </a:xfrm>
          <a:custGeom>
            <a:avLst/>
            <a:gdLst/>
            <a:ahLst/>
            <a:cxnLst/>
            <a:rect l="l" t="t" r="r" b="b"/>
            <a:pathLst>
              <a:path w="18288006" h="1349947">
                <a:moveTo>
                  <a:pt x="0" y="0"/>
                </a:moveTo>
                <a:lnTo>
                  <a:pt x="18288006" y="0"/>
                </a:lnTo>
                <a:lnTo>
                  <a:pt x="18288006" y="1349947"/>
                </a:lnTo>
                <a:lnTo>
                  <a:pt x="0" y="134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662029"/>
            </a:stretch>
          </a:blipFill>
        </p:spPr>
      </p:sp>
      <p:sp>
        <p:nvSpPr>
          <p:cNvPr id="7" name="Freeform 7" descr="A bright light in the sky  AI-generated content may be incorrect."/>
          <p:cNvSpPr/>
          <p:nvPr/>
        </p:nvSpPr>
        <p:spPr>
          <a:xfrm>
            <a:off x="0" y="0"/>
            <a:ext cx="18288000" cy="3556000"/>
          </a:xfrm>
          <a:custGeom>
            <a:avLst/>
            <a:gdLst/>
            <a:ahLst/>
            <a:cxnLst/>
            <a:rect l="l" t="t" r="r" b="b"/>
            <a:pathLst>
              <a:path w="18288000" h="3556000">
                <a:moveTo>
                  <a:pt x="0" y="0"/>
                </a:moveTo>
                <a:lnTo>
                  <a:pt x="18288000" y="0"/>
                </a:lnTo>
                <a:lnTo>
                  <a:pt x="18288000" y="3556000"/>
                </a:lnTo>
                <a:lnTo>
                  <a:pt x="0" y="355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223600" y="2483750"/>
            <a:ext cx="4449386" cy="660025"/>
            <a:chOff x="0" y="0"/>
            <a:chExt cx="5932514" cy="8800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32551" cy="879983"/>
            </a:xfrm>
            <a:custGeom>
              <a:avLst/>
              <a:gdLst/>
              <a:ahLst/>
              <a:cxnLst/>
              <a:rect l="l" t="t" r="r" b="b"/>
              <a:pathLst>
                <a:path w="5932551" h="879983">
                  <a:moveTo>
                    <a:pt x="0" y="0"/>
                  </a:moveTo>
                  <a:lnTo>
                    <a:pt x="5932551" y="0"/>
                  </a:lnTo>
                  <a:lnTo>
                    <a:pt x="5932551" y="879983"/>
                  </a:lnTo>
                  <a:lnTo>
                    <a:pt x="0" y="879983"/>
                  </a:ln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550988" y="2536763"/>
            <a:ext cx="3868506" cy="507831"/>
            <a:chOff x="0" y="0"/>
            <a:chExt cx="5158008" cy="67710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58008" cy="677108"/>
            </a:xfrm>
            <a:custGeom>
              <a:avLst/>
              <a:gdLst/>
              <a:ahLst/>
              <a:cxnLst/>
              <a:rect l="l" t="t" r="r" b="b"/>
              <a:pathLst>
                <a:path w="5158008" h="677108">
                  <a:moveTo>
                    <a:pt x="0" y="0"/>
                  </a:moveTo>
                  <a:lnTo>
                    <a:pt x="5158008" y="0"/>
                  </a:lnTo>
                  <a:lnTo>
                    <a:pt x="5158008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5158008" cy="7056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960"/>
                </a:lnSpc>
              </a:pPr>
              <a:r>
                <a:rPr lang="en-US" sz="3300">
                  <a:solidFill>
                    <a:srgbClr val="EBB0FE"/>
                  </a:solidFill>
                  <a:latin typeface="Arimo"/>
                  <a:ea typeface="Arimo"/>
                  <a:cs typeface="Arimo"/>
                  <a:sym typeface="Arimo"/>
                </a:rPr>
                <a:t>Data and AI Week</a:t>
              </a:r>
            </a:p>
          </p:txBody>
        </p:sp>
      </p:grpSp>
      <p:sp>
        <p:nvSpPr>
          <p:cNvPr id="13" name="Freeform 13" descr="A white arrow on a black background  AI-generated content may be incorrect."/>
          <p:cNvSpPr/>
          <p:nvPr/>
        </p:nvSpPr>
        <p:spPr>
          <a:xfrm>
            <a:off x="691510" y="903396"/>
            <a:ext cx="1070115" cy="1180272"/>
          </a:xfrm>
          <a:custGeom>
            <a:avLst/>
            <a:gdLst/>
            <a:ahLst/>
            <a:cxnLst/>
            <a:rect l="l" t="t" r="r" b="b"/>
            <a:pathLst>
              <a:path w="1070115" h="1180272">
                <a:moveTo>
                  <a:pt x="0" y="0"/>
                </a:moveTo>
                <a:lnTo>
                  <a:pt x="1070116" y="0"/>
                </a:lnTo>
                <a:lnTo>
                  <a:pt x="1070116" y="1180272"/>
                </a:lnTo>
                <a:lnTo>
                  <a:pt x="0" y="1180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" r="-11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386228" y="6472918"/>
            <a:ext cx="2165492" cy="2206984"/>
            <a:chOff x="0" y="0"/>
            <a:chExt cx="2887322" cy="29426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87345" cy="2942590"/>
            </a:xfrm>
            <a:custGeom>
              <a:avLst/>
              <a:gdLst/>
              <a:ahLst/>
              <a:cxnLst/>
              <a:rect l="l" t="t" r="r" b="b"/>
              <a:pathLst>
                <a:path w="2887345" h="2942590">
                  <a:moveTo>
                    <a:pt x="0" y="0"/>
                  </a:moveTo>
                  <a:lnTo>
                    <a:pt x="2887345" y="0"/>
                  </a:lnTo>
                  <a:lnTo>
                    <a:pt x="2887345" y="2942590"/>
                  </a:lnTo>
                  <a:lnTo>
                    <a:pt x="0" y="2942590"/>
                  </a:lnTo>
                  <a:close/>
                </a:path>
              </a:pathLst>
            </a:custGeom>
            <a:solidFill>
              <a:srgbClr val="4285F4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4063575" y="5861421"/>
            <a:ext cx="5356722" cy="1216742"/>
            <a:chOff x="0" y="0"/>
            <a:chExt cx="7142296" cy="162232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142297" cy="1622322"/>
            </a:xfrm>
            <a:custGeom>
              <a:avLst/>
              <a:gdLst/>
              <a:ahLst/>
              <a:cxnLst/>
              <a:rect l="l" t="t" r="r" b="b"/>
              <a:pathLst>
                <a:path w="7142297" h="1622322">
                  <a:moveTo>
                    <a:pt x="0" y="0"/>
                  </a:moveTo>
                  <a:lnTo>
                    <a:pt x="7142297" y="0"/>
                  </a:lnTo>
                  <a:lnTo>
                    <a:pt x="7142297" y="1622322"/>
                  </a:lnTo>
                  <a:lnTo>
                    <a:pt x="0" y="16223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19050"/>
              <a:ext cx="7142296" cy="160327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3240"/>
                </a:lnSpc>
              </a:pPr>
              <a:r>
                <a:rPr lang="en-US" sz="3000" b="1">
                  <a:solidFill>
                    <a:srgbClr val="A100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Harshit Arora (Team Leader)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945054" y="6472918"/>
            <a:ext cx="2221855" cy="2206984"/>
            <a:chOff x="0" y="0"/>
            <a:chExt cx="2962474" cy="294264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962529" cy="2942590"/>
            </a:xfrm>
            <a:custGeom>
              <a:avLst/>
              <a:gdLst/>
              <a:ahLst/>
              <a:cxnLst/>
              <a:rect l="l" t="t" r="r" b="b"/>
              <a:pathLst>
                <a:path w="2962529" h="2942590">
                  <a:moveTo>
                    <a:pt x="0" y="0"/>
                  </a:moveTo>
                  <a:lnTo>
                    <a:pt x="2962529" y="0"/>
                  </a:lnTo>
                  <a:lnTo>
                    <a:pt x="2962529" y="2942590"/>
                  </a:lnTo>
                  <a:lnTo>
                    <a:pt x="0" y="2942590"/>
                  </a:lnTo>
                  <a:close/>
                </a:path>
              </a:pathLst>
            </a:custGeom>
            <a:solidFill>
              <a:srgbClr val="4285F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2962474" cy="2961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Photo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 rot="18954">
            <a:off x="4034836" y="7228497"/>
            <a:ext cx="2591339" cy="0"/>
          </a:xfrm>
          <a:prstGeom prst="line">
            <a:avLst/>
          </a:prstGeom>
          <a:ln w="9525" cap="rnd">
            <a:solidFill>
              <a:srgbClr val="78909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12550350" y="5861421"/>
            <a:ext cx="4765511" cy="1216742"/>
            <a:chOff x="0" y="0"/>
            <a:chExt cx="6354014" cy="162232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4014" cy="1622322"/>
            </a:xfrm>
            <a:custGeom>
              <a:avLst/>
              <a:gdLst/>
              <a:ahLst/>
              <a:cxnLst/>
              <a:rect l="l" t="t" r="r" b="b"/>
              <a:pathLst>
                <a:path w="6354014" h="1622322">
                  <a:moveTo>
                    <a:pt x="0" y="0"/>
                  </a:moveTo>
                  <a:lnTo>
                    <a:pt x="6354014" y="0"/>
                  </a:lnTo>
                  <a:lnTo>
                    <a:pt x="6354014" y="1622322"/>
                  </a:lnTo>
                  <a:lnTo>
                    <a:pt x="0" y="16223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19050"/>
              <a:ext cx="6354014" cy="160327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3240"/>
                </a:lnSpc>
              </a:pPr>
              <a:r>
                <a:rPr lang="en-US" sz="3000" b="1">
                  <a:solidFill>
                    <a:srgbClr val="A100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Kartikey Tiwari 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82838" y="4301160"/>
            <a:ext cx="17145000" cy="1089658"/>
            <a:chOff x="0" y="0"/>
            <a:chExt cx="22860000" cy="145287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860000" cy="1452878"/>
            </a:xfrm>
            <a:custGeom>
              <a:avLst/>
              <a:gdLst/>
              <a:ahLst/>
              <a:cxnLst/>
              <a:rect l="l" t="t" r="r" b="b"/>
              <a:pathLst>
                <a:path w="22860000" h="1452878">
                  <a:moveTo>
                    <a:pt x="0" y="0"/>
                  </a:moveTo>
                  <a:lnTo>
                    <a:pt x="22860000" y="0"/>
                  </a:lnTo>
                  <a:lnTo>
                    <a:pt x="22860000" y="1452878"/>
                  </a:lnTo>
                  <a:lnTo>
                    <a:pt x="0" y="14528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22860000" cy="14719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60"/>
                </a:lnSpc>
              </a:pPr>
              <a:r>
                <a:rPr lang="en-US" sz="28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Team details</a:t>
              </a:r>
            </a:p>
          </p:txBody>
        </p:sp>
      </p:grpSp>
      <p:graphicFrame>
        <p:nvGraphicFramePr>
          <p:cNvPr id="29" name="Table 29"/>
          <p:cNvGraphicFramePr>
            <a:graphicFrameLocks noGrp="1"/>
          </p:cNvGraphicFramePr>
          <p:nvPr/>
        </p:nvGraphicFramePr>
        <p:xfrm>
          <a:off x="478557" y="5014413"/>
          <a:ext cx="17411700" cy="587375"/>
        </p:xfrm>
        <a:graphic>
          <a:graphicData uri="http://schemas.openxmlformats.org/drawingml/2006/table">
            <a:tbl>
              <a:tblPr/>
              <a:tblGrid>
                <a:gridCol w="6572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391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7375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A1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TEAM NAME: </a:t>
                      </a:r>
                      <a:r>
                        <a:rPr lang="en-US" sz="2100" b="1">
                          <a:solidFill>
                            <a:srgbClr val="A100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Waymakers</a:t>
                      </a:r>
                      <a:endParaRPr lang="en-US" sz="1100"/>
                    </a:p>
                  </a:txBody>
                  <a:tcPr marT="91440" marB="9144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E7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E7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T="91440" marB="91440" anchor="ctr">
                    <a:lnL w="6350" cap="flat" cmpd="sng" algn="ctr">
                      <a:solidFill>
                        <a:srgbClr val="D9E7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AutoShape 30"/>
          <p:cNvSpPr/>
          <p:nvPr/>
        </p:nvSpPr>
        <p:spPr>
          <a:xfrm rot="18954">
            <a:off x="12543187" y="7198944"/>
            <a:ext cx="2591339" cy="0"/>
          </a:xfrm>
          <a:prstGeom prst="line">
            <a:avLst/>
          </a:prstGeom>
          <a:ln w="9525" cap="rnd">
            <a:solidFill>
              <a:srgbClr val="78909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" name="Group 31"/>
          <p:cNvGrpSpPr/>
          <p:nvPr/>
        </p:nvGrpSpPr>
        <p:grpSpPr>
          <a:xfrm>
            <a:off x="2085702" y="661256"/>
            <a:ext cx="6117409" cy="2029479"/>
            <a:chOff x="0" y="0"/>
            <a:chExt cx="8156545" cy="270597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56545" cy="2705972"/>
            </a:xfrm>
            <a:custGeom>
              <a:avLst/>
              <a:gdLst/>
              <a:ahLst/>
              <a:cxnLst/>
              <a:rect l="l" t="t" r="r" b="b"/>
              <a:pathLst>
                <a:path w="8156545" h="2705972">
                  <a:moveTo>
                    <a:pt x="0" y="0"/>
                  </a:moveTo>
                  <a:lnTo>
                    <a:pt x="8156545" y="0"/>
                  </a:lnTo>
                  <a:lnTo>
                    <a:pt x="8156545" y="2705972"/>
                  </a:lnTo>
                  <a:lnTo>
                    <a:pt x="0" y="27059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133350"/>
              <a:ext cx="8156545" cy="25726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95"/>
                </a:lnSpc>
              </a:pPr>
              <a:r>
                <a:rPr lang="en-US" sz="48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Hack the Future: </a:t>
              </a:r>
            </a:p>
            <a:p>
              <a:pPr algn="l">
                <a:lnSpc>
                  <a:spcPts val="4195"/>
                </a:lnSpc>
              </a:pPr>
              <a:r>
                <a:rPr lang="en-US" sz="48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 Gen AI Sprint </a:t>
              </a:r>
            </a:p>
            <a:p>
              <a:pPr algn="l">
                <a:lnSpc>
                  <a:spcPts val="4195"/>
                </a:lnSpc>
              </a:pPr>
              <a:r>
                <a:rPr lang="en-US" sz="48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Powered by Data</a:t>
              </a:r>
            </a:p>
          </p:txBody>
        </p:sp>
      </p:grpSp>
      <p:sp>
        <p:nvSpPr>
          <p:cNvPr id="34" name="Freeform 34"/>
          <p:cNvSpPr/>
          <p:nvPr/>
        </p:nvSpPr>
        <p:spPr>
          <a:xfrm>
            <a:off x="9801297" y="6156617"/>
            <a:ext cx="2255149" cy="2372076"/>
          </a:xfrm>
          <a:custGeom>
            <a:avLst/>
            <a:gdLst/>
            <a:ahLst/>
            <a:cxnLst/>
            <a:rect l="l" t="t" r="r" b="b"/>
            <a:pathLst>
              <a:path w="2255149" h="2372076">
                <a:moveTo>
                  <a:pt x="0" y="0"/>
                </a:moveTo>
                <a:lnTo>
                  <a:pt x="2255149" y="0"/>
                </a:lnTo>
                <a:lnTo>
                  <a:pt x="2255149" y="2372076"/>
                </a:lnTo>
                <a:lnTo>
                  <a:pt x="0" y="23720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748" b="-10748"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1028700" y="6001838"/>
            <a:ext cx="2390940" cy="2587835"/>
            <a:chOff x="0" y="0"/>
            <a:chExt cx="577260" cy="62479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77260" cy="624797"/>
            </a:xfrm>
            <a:custGeom>
              <a:avLst/>
              <a:gdLst/>
              <a:ahLst/>
              <a:cxnLst/>
              <a:rect l="l" t="t" r="r" b="b"/>
              <a:pathLst>
                <a:path w="577260" h="624797">
                  <a:moveTo>
                    <a:pt x="0" y="0"/>
                  </a:moveTo>
                  <a:lnTo>
                    <a:pt x="577260" y="0"/>
                  </a:lnTo>
                  <a:lnTo>
                    <a:pt x="577260" y="624797"/>
                  </a:lnTo>
                  <a:lnTo>
                    <a:pt x="0" y="624797"/>
                  </a:lnTo>
                  <a:close/>
                </a:path>
              </a:pathLst>
            </a:custGeom>
            <a:blipFill>
              <a:blip r:embed="rId7"/>
              <a:stretch>
                <a:fillRect t="-52372" b="-52372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00" y="10029600"/>
            <a:ext cx="18312600" cy="257400"/>
            <a:chOff x="0" y="0"/>
            <a:chExt cx="24416800" cy="343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16765" cy="343154"/>
            </a:xfrm>
            <a:custGeom>
              <a:avLst/>
              <a:gdLst/>
              <a:ahLst/>
              <a:cxnLst/>
              <a:rect l="l" t="t" r="r" b="b"/>
              <a:pathLst>
                <a:path w="24416765" h="343154">
                  <a:moveTo>
                    <a:pt x="0" y="0"/>
                  </a:moveTo>
                  <a:lnTo>
                    <a:pt x="24416765" y="0"/>
                  </a:lnTo>
                  <a:lnTo>
                    <a:pt x="24416765" y="343154"/>
                  </a:lnTo>
                  <a:lnTo>
                    <a:pt x="0" y="343154"/>
                  </a:lnTo>
                  <a:close/>
                </a:path>
              </a:pathLst>
            </a:custGeom>
            <a:gradFill rotWithShape="1">
              <a:gsLst>
                <a:gs pos="0">
                  <a:srgbClr val="3754A9">
                    <a:alpha val="100000"/>
                  </a:srgbClr>
                </a:gs>
                <a:gs pos="100000">
                  <a:srgbClr val="6F21A8">
                    <a:alpha val="100000"/>
                  </a:srgbClr>
                </a:gs>
              </a:gsLst>
              <a:lin ang="2700006"/>
            </a:gradFill>
          </p:spPr>
        </p:sp>
      </p:grpSp>
      <p:grpSp>
        <p:nvGrpSpPr>
          <p:cNvPr id="4" name="Group 4"/>
          <p:cNvGrpSpPr/>
          <p:nvPr/>
        </p:nvGrpSpPr>
        <p:grpSpPr>
          <a:xfrm>
            <a:off x="485802" y="528850"/>
            <a:ext cx="16850630" cy="1270216"/>
            <a:chOff x="0" y="0"/>
            <a:chExt cx="22467506" cy="16936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467506" cy="1693622"/>
            </a:xfrm>
            <a:custGeom>
              <a:avLst/>
              <a:gdLst/>
              <a:ahLst/>
              <a:cxnLst/>
              <a:rect l="l" t="t" r="r" b="b"/>
              <a:pathLst>
                <a:path w="22467506" h="1693622">
                  <a:moveTo>
                    <a:pt x="0" y="0"/>
                  </a:moveTo>
                  <a:lnTo>
                    <a:pt x="22467506" y="0"/>
                  </a:lnTo>
                  <a:lnTo>
                    <a:pt x="22467506" y="1693622"/>
                  </a:lnTo>
                  <a:lnTo>
                    <a:pt x="0" y="16936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76200"/>
              <a:ext cx="22467506" cy="16174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40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References/Other details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01614" y="2032571"/>
            <a:ext cx="13727906" cy="4959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500" b="1" u="sng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REFERENCES</a:t>
            </a: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-</a:t>
            </a:r>
          </a:p>
          <a:p>
            <a:pPr algn="l">
              <a:spcBef>
                <a:spcPct val="0"/>
              </a:spcBef>
            </a:pPr>
            <a:endParaRPr lang="en-US" sz="35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 </a:t>
            </a: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McKinsey (2023):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"The State of E-commerce Personalization"</a:t>
            </a:r>
          </a:p>
          <a:p>
            <a:pPr algn="l"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 </a:t>
            </a: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Accenture (2024): 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"Consumer Behavior Shifts in Digital Commerce"</a:t>
            </a:r>
          </a:p>
          <a:p>
            <a:pPr algn="l"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 </a:t>
            </a:r>
            <a:r>
              <a:rPr lang="en-US" sz="35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Ollama</a:t>
            </a: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Docs: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Embedding Models for Semantic Search.</a:t>
            </a:r>
          </a:p>
          <a:p>
            <a:pPr algn="l">
              <a:spcBef>
                <a:spcPct val="0"/>
              </a:spcBef>
            </a:pPr>
            <a:endParaRPr lang="en-US" sz="35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spcBef>
                <a:spcPct val="0"/>
              </a:spcBef>
            </a:pPr>
            <a:r>
              <a:rPr lang="en-US" sz="3500" b="1" u="sng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DATA SOURCES</a:t>
            </a: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-</a:t>
            </a:r>
          </a:p>
          <a:p>
            <a:pPr algn="l"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 Ethical web scraping (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BeautifulSoup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+ robots.txt compliance).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5.png"/>
          <p:cNvSpPr/>
          <p:nvPr/>
        </p:nvSpPr>
        <p:spPr>
          <a:xfrm>
            <a:off x="-27008" y="-19783"/>
            <a:ext cx="8822276" cy="5933406"/>
          </a:xfrm>
          <a:custGeom>
            <a:avLst/>
            <a:gdLst/>
            <a:ahLst/>
            <a:cxnLst/>
            <a:rect l="l" t="t" r="r" b="b"/>
            <a:pathLst>
              <a:path w="8822276" h="5933406">
                <a:moveTo>
                  <a:pt x="0" y="0"/>
                </a:moveTo>
                <a:lnTo>
                  <a:pt x="8822276" y="0"/>
                </a:lnTo>
                <a:lnTo>
                  <a:pt x="8822276" y="5933405"/>
                </a:lnTo>
                <a:lnTo>
                  <a:pt x="0" y="5933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2043" t="-126387" r="-68635"/>
            </a:stretch>
          </a:blipFill>
        </p:spPr>
      </p:sp>
      <p:sp>
        <p:nvSpPr>
          <p:cNvPr id="3" name="Freeform 3" descr="5.png"/>
          <p:cNvSpPr/>
          <p:nvPr/>
        </p:nvSpPr>
        <p:spPr>
          <a:xfrm>
            <a:off x="7901248" y="3211009"/>
            <a:ext cx="10371340" cy="7037891"/>
          </a:xfrm>
          <a:custGeom>
            <a:avLst/>
            <a:gdLst/>
            <a:ahLst/>
            <a:cxnLst/>
            <a:rect l="l" t="t" r="r" b="b"/>
            <a:pathLst>
              <a:path w="10371340" h="7037891">
                <a:moveTo>
                  <a:pt x="0" y="0"/>
                </a:moveTo>
                <a:lnTo>
                  <a:pt x="10371341" y="0"/>
                </a:lnTo>
                <a:lnTo>
                  <a:pt x="10371341" y="7037890"/>
                </a:lnTo>
                <a:lnTo>
                  <a:pt x="0" y="703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980"/>
            </a:blip>
            <a:stretch>
              <a:fillRect l="-31929" r="-116568" b="-10598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987500" y="3249900"/>
            <a:ext cx="7275000" cy="2241045"/>
            <a:chOff x="0" y="0"/>
            <a:chExt cx="9700000" cy="29880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00000" cy="2988060"/>
            </a:xfrm>
            <a:custGeom>
              <a:avLst/>
              <a:gdLst/>
              <a:ahLst/>
              <a:cxnLst/>
              <a:rect l="l" t="t" r="r" b="b"/>
              <a:pathLst>
                <a:path w="9700000" h="2988060">
                  <a:moveTo>
                    <a:pt x="0" y="0"/>
                  </a:moveTo>
                  <a:lnTo>
                    <a:pt x="9700000" y="0"/>
                  </a:lnTo>
                  <a:lnTo>
                    <a:pt x="9700000" y="2988060"/>
                  </a:lnTo>
                  <a:lnTo>
                    <a:pt x="0" y="29880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209550"/>
              <a:ext cx="9700000" cy="27785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0559"/>
                </a:lnSpc>
              </a:pPr>
              <a:r>
                <a:rPr lang="en-US" sz="10999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5802" y="528850"/>
            <a:ext cx="16850630" cy="1270216"/>
            <a:chOff x="0" y="0"/>
            <a:chExt cx="22467506" cy="16936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67506" cy="1693622"/>
            </a:xfrm>
            <a:custGeom>
              <a:avLst/>
              <a:gdLst/>
              <a:ahLst/>
              <a:cxnLst/>
              <a:rect l="l" t="t" r="r" b="b"/>
              <a:pathLst>
                <a:path w="22467506" h="1693622">
                  <a:moveTo>
                    <a:pt x="0" y="0"/>
                  </a:moveTo>
                  <a:lnTo>
                    <a:pt x="22467506" y="0"/>
                  </a:lnTo>
                  <a:lnTo>
                    <a:pt x="22467506" y="1693622"/>
                  </a:lnTo>
                  <a:lnTo>
                    <a:pt x="0" y="16936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2467506" cy="16174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40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Entry Submission Summary</a:t>
              </a:r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676747"/>
              </p:ext>
            </p:extLst>
          </p:nvPr>
        </p:nvGraphicFramePr>
        <p:xfrm>
          <a:off x="485802" y="1336338"/>
          <a:ext cx="17297400" cy="8874351"/>
        </p:xfrm>
        <a:graphic>
          <a:graphicData uri="http://schemas.openxmlformats.org/drawingml/2006/table">
            <a:tbl>
              <a:tblPr/>
              <a:tblGrid>
                <a:gridCol w="4375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2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64027"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Idea Title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(Provide a concise and impactful title for your idea.)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9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SmartCart AI: Hyper-Personalized E-Commerce Recommendations</a:t>
                      </a:r>
                      <a:endParaRPr lang="en-US" sz="1100"/>
                    </a:p>
                  </a:txBody>
                  <a:tcPr marT="91440" marB="914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9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892"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Team Name</a:t>
                      </a:r>
                      <a:endParaRPr lang="en-US" sz="1100"/>
                    </a:p>
                  </a:txBody>
                  <a:tcPr marT="91440" marB="914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Waymakers</a:t>
                      </a:r>
                      <a:endParaRPr lang="en-US" sz="1100"/>
                    </a:p>
                  </a:txBody>
                  <a:tcPr marT="91440" marB="914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8216"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Problem Statement</a:t>
                      </a:r>
                      <a:endParaRPr lang="en-US" sz="1100"/>
                    </a:p>
                  </a:txBody>
                  <a:tcPr marT="91440" marB="914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9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E-commerce platforms struggle with:</a:t>
                      </a:r>
                      <a:endParaRPr lang="en-US" sz="1100" dirty="0"/>
                    </a:p>
                    <a:p>
                      <a:pPr marL="582922" lvl="1" indent="-291461" algn="l">
                        <a:lnSpc>
                          <a:spcPts val="3779"/>
                        </a:lnSpc>
                        <a:buFont typeface="Arial"/>
                        <a:buChar char="•"/>
                      </a:pPr>
                      <a:r>
                        <a:rPr lang="en-US" sz="2699" b="1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Generic recommendations </a:t>
                      </a:r>
                      <a:r>
                        <a:rPr lang="en-US" sz="26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("Customers also bought") that ignore individual preferences.</a:t>
                      </a:r>
                    </a:p>
                    <a:p>
                      <a:pPr marL="582922" lvl="1" indent="-291461" algn="l">
                        <a:lnSpc>
                          <a:spcPts val="3779"/>
                        </a:lnSpc>
                        <a:buFont typeface="Arial"/>
                        <a:buChar char="•"/>
                      </a:pPr>
                      <a:r>
                        <a:rPr lang="en-US" sz="2699" b="1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Manual segmentation of users </a:t>
                      </a:r>
                      <a:r>
                        <a:rPr lang="en-US" sz="26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(e.g., "women aged 20-30") leading to irrelevant suggestions.</a:t>
                      </a:r>
                    </a:p>
                    <a:p>
                      <a:pPr marL="582922" lvl="1" indent="-291461" algn="l">
                        <a:lnSpc>
                          <a:spcPts val="3779"/>
                        </a:lnSpc>
                        <a:buFont typeface="Arial"/>
                        <a:buChar char="•"/>
                      </a:pPr>
                      <a:r>
                        <a:rPr lang="en-US" sz="2699" b="1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Low conversion rates</a:t>
                      </a:r>
                      <a:r>
                        <a:rPr lang="en-US" sz="26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due to </a:t>
                      </a:r>
                      <a:r>
                        <a:rPr lang="en-US" sz="2699" b="1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impersonalized browsing experiences</a:t>
                      </a:r>
                      <a:r>
                        <a:rPr lang="en-US" sz="26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.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9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8216"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Proposed Solution</a:t>
                      </a:r>
                      <a:endParaRPr lang="en-US" sz="1100"/>
                    </a:p>
                  </a:txBody>
                  <a:tcPr marT="91440" marB="914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 multi-agent AI system that:</a:t>
                      </a:r>
                      <a:endParaRPr lang="en-US" sz="1100" dirty="0"/>
                    </a:p>
                    <a:p>
                      <a:pPr marL="582922" lvl="1" indent="-291461" algn="l">
                        <a:lnSpc>
                          <a:spcPts val="3779"/>
                        </a:lnSpc>
                        <a:buAutoNum type="arabicPeriod"/>
                      </a:pPr>
                      <a:r>
                        <a:rPr lang="en-US" sz="2699" b="1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Learns in Real-Time: </a:t>
                      </a:r>
                      <a:r>
                        <a:rPr lang="en-US" sz="26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Tracks user clicks, cart additions, and dwell time.</a:t>
                      </a:r>
                    </a:p>
                    <a:p>
                      <a:pPr marL="582922" lvl="1" indent="-291461" algn="l">
                        <a:lnSpc>
                          <a:spcPts val="3779"/>
                        </a:lnSpc>
                        <a:buAutoNum type="arabicPeriod"/>
                      </a:pPr>
                      <a:r>
                        <a:rPr lang="en-US" sz="2699" b="1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Collaborates Autonomously: </a:t>
                      </a:r>
                      <a:r>
                        <a:rPr lang="en-US" sz="26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User Agent: Profiles behavior.</a:t>
                      </a:r>
                    </a:p>
                    <a:p>
                      <a:pPr marL="1165844" lvl="2" indent="-388615" algn="l">
                        <a:lnSpc>
                          <a:spcPts val="3779"/>
                        </a:lnSpc>
                        <a:buFont typeface="Arial"/>
                        <a:buChar char="⚬"/>
                      </a:pPr>
                      <a:r>
                        <a:rPr lang="en-US" sz="26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Product Agent: Tags items (trending, discounts).</a:t>
                      </a:r>
                    </a:p>
                    <a:p>
                      <a:pPr marL="1165844" lvl="2" indent="-388615" algn="l">
                        <a:lnSpc>
                          <a:spcPts val="3779"/>
                        </a:lnSpc>
                        <a:buFont typeface="Arial"/>
                        <a:buChar char="⚬"/>
                      </a:pPr>
                      <a:r>
                        <a:rPr lang="en-US" sz="26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Recommender Agent: Uses </a:t>
                      </a:r>
                      <a:r>
                        <a:rPr lang="en-US" sz="2699" dirty="0" err="1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Ollama</a:t>
                      </a:r>
                      <a:r>
                        <a:rPr lang="en-US" sz="26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embeddings for semantic matches </a:t>
                      </a:r>
                    </a:p>
                    <a:p>
                      <a:pPr marL="582922" lvl="1" indent="-291461" algn="l">
                        <a:lnSpc>
                          <a:spcPts val="3779"/>
                        </a:lnSpc>
                        <a:buAutoNum type="arabicPeriod"/>
                      </a:pPr>
                      <a:r>
                        <a:rPr lang="en-US" sz="2699" b="1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Adapts Long-Term: </a:t>
                      </a:r>
                      <a:r>
                        <a:rPr lang="en-US" sz="26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Stores preferences in SQLite to refine recommendations.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9786987" y="5779032"/>
            <a:ext cx="6477056" cy="4250568"/>
          </a:xfrm>
          <a:custGeom>
            <a:avLst/>
            <a:gdLst/>
            <a:ahLst/>
            <a:cxnLst/>
            <a:rect l="l" t="t" r="r" b="b"/>
            <a:pathLst>
              <a:path w="6477056" h="4250568">
                <a:moveTo>
                  <a:pt x="0" y="0"/>
                </a:moveTo>
                <a:lnTo>
                  <a:pt x="6477057" y="0"/>
                </a:lnTo>
                <a:lnTo>
                  <a:pt x="6477057" y="4250568"/>
                </a:lnTo>
                <a:lnTo>
                  <a:pt x="0" y="4250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023957" y="5590577"/>
            <a:ext cx="6862846" cy="4495164"/>
          </a:xfrm>
          <a:custGeom>
            <a:avLst/>
            <a:gdLst/>
            <a:ahLst/>
            <a:cxnLst/>
            <a:rect l="l" t="t" r="r" b="b"/>
            <a:pathLst>
              <a:path w="6862846" h="4495164">
                <a:moveTo>
                  <a:pt x="0" y="0"/>
                </a:moveTo>
                <a:lnTo>
                  <a:pt x="6862846" y="0"/>
                </a:lnTo>
                <a:lnTo>
                  <a:pt x="6862846" y="4495164"/>
                </a:lnTo>
                <a:lnTo>
                  <a:pt x="0" y="4495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-12300" y="10029600"/>
            <a:ext cx="18312600" cy="257400"/>
            <a:chOff x="0" y="0"/>
            <a:chExt cx="24416800" cy="343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16765" cy="343154"/>
            </a:xfrm>
            <a:custGeom>
              <a:avLst/>
              <a:gdLst/>
              <a:ahLst/>
              <a:cxnLst/>
              <a:rect l="l" t="t" r="r" b="b"/>
              <a:pathLst>
                <a:path w="24416765" h="343154">
                  <a:moveTo>
                    <a:pt x="0" y="0"/>
                  </a:moveTo>
                  <a:lnTo>
                    <a:pt x="24416765" y="0"/>
                  </a:lnTo>
                  <a:lnTo>
                    <a:pt x="24416765" y="343154"/>
                  </a:lnTo>
                  <a:lnTo>
                    <a:pt x="0" y="343154"/>
                  </a:lnTo>
                  <a:close/>
                </a:path>
              </a:pathLst>
            </a:custGeom>
            <a:gradFill rotWithShape="1">
              <a:gsLst>
                <a:gs pos="0">
                  <a:srgbClr val="3754A9">
                    <a:alpha val="100000"/>
                  </a:srgbClr>
                </a:gs>
                <a:gs pos="100000">
                  <a:srgbClr val="6F21A8">
                    <a:alpha val="100000"/>
                  </a:srgbClr>
                </a:gs>
              </a:gsLst>
              <a:lin ang="2700006"/>
            </a:gradFill>
          </p:spPr>
        </p:sp>
      </p:grpSp>
      <p:grpSp>
        <p:nvGrpSpPr>
          <p:cNvPr id="4" name="Group 4"/>
          <p:cNvGrpSpPr/>
          <p:nvPr/>
        </p:nvGrpSpPr>
        <p:grpSpPr>
          <a:xfrm>
            <a:off x="485802" y="379070"/>
            <a:ext cx="17573598" cy="5257312"/>
            <a:chOff x="0" y="-49453"/>
            <a:chExt cx="22467506" cy="70097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467506" cy="6960295"/>
            </a:xfrm>
            <a:custGeom>
              <a:avLst/>
              <a:gdLst/>
              <a:ahLst/>
              <a:cxnLst/>
              <a:rect l="l" t="t" r="r" b="b"/>
              <a:pathLst>
                <a:path w="22467506" h="6960295">
                  <a:moveTo>
                    <a:pt x="0" y="0"/>
                  </a:moveTo>
                  <a:lnTo>
                    <a:pt x="22467506" y="0"/>
                  </a:lnTo>
                  <a:lnTo>
                    <a:pt x="22467506" y="6960295"/>
                  </a:lnTo>
                  <a:lnTo>
                    <a:pt x="0" y="69602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9453"/>
              <a:ext cx="22467506" cy="68840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40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Problem Statement</a:t>
              </a:r>
            </a:p>
            <a:p>
              <a:pPr algn="l">
                <a:lnSpc>
                  <a:spcPts val="3840"/>
                </a:lnSpc>
              </a:pPr>
              <a:endParaRPr lang="en-US" sz="4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marL="755761" lvl="1" indent="-377880" algn="l">
                <a:lnSpc>
                  <a:spcPts val="336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$300B/year lost by e-commerce due to poor recommendations (McKinsey).</a:t>
              </a:r>
            </a:p>
            <a:p>
              <a:pPr marL="755761" lvl="1" indent="-377880" algn="l">
                <a:lnSpc>
                  <a:spcPts val="336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68% of shoppers abandon sites with irrelevant suggestions (Accenture).</a:t>
              </a:r>
            </a:p>
            <a:p>
              <a:pPr algn="l">
                <a:lnSpc>
                  <a:spcPts val="3360"/>
                </a:lnSpc>
              </a:pPr>
              <a:endParaRPr 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l">
                <a:lnSpc>
                  <a:spcPts val="3360"/>
                </a:lnSpc>
              </a:pPr>
              <a:r>
                <a:rPr lang="en-US" sz="3200" b="1" dirty="0">
                  <a:solidFill>
                    <a:srgbClr val="C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Why current tech falls short?</a:t>
              </a:r>
            </a:p>
            <a:p>
              <a:pPr algn="l">
                <a:lnSpc>
                  <a:spcPts val="3360"/>
                </a:lnSpc>
              </a:pPr>
              <a:endParaRPr lang="en-US" sz="32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l">
                <a:lnSpc>
                  <a:spcPts val="3360"/>
                </a:lnSpc>
              </a:pPr>
              <a:r>
                <a:rPr lang="en-US" sz="32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Generic recommendations: </a:t>
              </a:r>
              <a:r>
                <a:rPr lang="en-US" sz="32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Example- Showing "running shoes" to a user who just bought them.</a:t>
              </a:r>
            </a:p>
            <a:p>
              <a:pPr algn="l">
                <a:lnSpc>
                  <a:spcPts val="3360"/>
                </a:lnSpc>
              </a:pPr>
              <a:r>
                <a:rPr lang="en-US" sz="32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Slow personalization:</a:t>
              </a:r>
              <a:r>
                <a:rPr lang="en-US" sz="32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Manual segmentation can’t adapt to real-time behavior.</a:t>
              </a:r>
            </a:p>
            <a:p>
              <a:pPr algn="l">
                <a:lnSpc>
                  <a:spcPts val="3360"/>
                </a:lnSpc>
              </a:pPr>
              <a:r>
                <a:rPr lang="en-US" sz="32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High operational cost:</a:t>
              </a:r>
              <a:r>
                <a:rPr lang="en-US" sz="32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Teams waste 200+ hours/month on manual tagging.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 rot="-5400000">
            <a:off x="306054" y="7073195"/>
            <a:ext cx="2174081" cy="45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 i="1" dirty="0">
                <a:solidFill>
                  <a:srgbClr val="000000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Figure - 1 </a:t>
            </a:r>
          </a:p>
        </p:txBody>
      </p:sp>
      <p:sp>
        <p:nvSpPr>
          <p:cNvPr id="10" name="TextBox 10"/>
          <p:cNvSpPr txBox="1"/>
          <p:nvPr/>
        </p:nvSpPr>
        <p:spPr>
          <a:xfrm rot="5400000">
            <a:off x="15642999" y="7073195"/>
            <a:ext cx="2174081" cy="45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 i="1" dirty="0">
                <a:solidFill>
                  <a:srgbClr val="000000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Figure - 2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00" y="10029600"/>
            <a:ext cx="18312600" cy="257400"/>
            <a:chOff x="0" y="0"/>
            <a:chExt cx="24416800" cy="343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16765" cy="343154"/>
            </a:xfrm>
            <a:custGeom>
              <a:avLst/>
              <a:gdLst/>
              <a:ahLst/>
              <a:cxnLst/>
              <a:rect l="l" t="t" r="r" b="b"/>
              <a:pathLst>
                <a:path w="24416765" h="343154">
                  <a:moveTo>
                    <a:pt x="0" y="0"/>
                  </a:moveTo>
                  <a:lnTo>
                    <a:pt x="24416765" y="0"/>
                  </a:lnTo>
                  <a:lnTo>
                    <a:pt x="24416765" y="343154"/>
                  </a:lnTo>
                  <a:lnTo>
                    <a:pt x="0" y="343154"/>
                  </a:lnTo>
                  <a:close/>
                </a:path>
              </a:pathLst>
            </a:custGeom>
            <a:gradFill rotWithShape="1">
              <a:gsLst>
                <a:gs pos="0">
                  <a:srgbClr val="3754A9">
                    <a:alpha val="100000"/>
                  </a:srgbClr>
                </a:gs>
                <a:gs pos="100000">
                  <a:srgbClr val="6F21A8">
                    <a:alpha val="100000"/>
                  </a:srgbClr>
                </a:gs>
              </a:gsLst>
              <a:lin ang="2700006"/>
            </a:gradFill>
          </p:spPr>
        </p:sp>
      </p:grpSp>
      <p:grpSp>
        <p:nvGrpSpPr>
          <p:cNvPr id="4" name="Group 4"/>
          <p:cNvGrpSpPr/>
          <p:nvPr/>
        </p:nvGrpSpPr>
        <p:grpSpPr>
          <a:xfrm>
            <a:off x="485802" y="528851"/>
            <a:ext cx="16850630" cy="1270216"/>
            <a:chOff x="0" y="0"/>
            <a:chExt cx="22467506" cy="16936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467506" cy="1693622"/>
            </a:xfrm>
            <a:custGeom>
              <a:avLst/>
              <a:gdLst/>
              <a:ahLst/>
              <a:cxnLst/>
              <a:rect l="l" t="t" r="r" b="b"/>
              <a:pathLst>
                <a:path w="22467506" h="1693622">
                  <a:moveTo>
                    <a:pt x="0" y="0"/>
                  </a:moveTo>
                  <a:lnTo>
                    <a:pt x="22467506" y="0"/>
                  </a:lnTo>
                  <a:lnTo>
                    <a:pt x="22467506" y="1693622"/>
                  </a:lnTo>
                  <a:lnTo>
                    <a:pt x="0" y="16936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76200"/>
              <a:ext cx="22467506" cy="16174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40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Proposed Solution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22327" y="1430109"/>
            <a:ext cx="17316396" cy="8099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SmartCart</a:t>
            </a:r>
            <a:r>
              <a:rPr lang="en-US" sz="3000" b="1" dirty="0">
                <a:solidFill>
                  <a:srgbClr val="0070C0"/>
                </a:solidFill>
                <a:latin typeface="Arimo Bold"/>
                <a:ea typeface="Arimo Bold"/>
                <a:cs typeface="Arimo Bold"/>
                <a:sym typeface="Arimo Bold"/>
              </a:rPr>
              <a:t> AI</a:t>
            </a:r>
            <a:r>
              <a:rPr lang="en-US" sz="3000" dirty="0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 - “Your Personal Shopping Genius”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Working Model:</a:t>
            </a:r>
          </a:p>
          <a:p>
            <a:pPr marL="755730" lvl="1" indent="-377865" algn="l">
              <a:lnSpc>
                <a:spcPts val="49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Real-Time Learning: </a:t>
            </a:r>
            <a:r>
              <a:rPr lang="en-US" sz="30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Tracks clicks &amp; purchases to understand you (not just "women aged 25-30").</a:t>
            </a:r>
          </a:p>
          <a:p>
            <a:pPr marL="755730" lvl="1" indent="-377865" algn="l">
              <a:lnSpc>
                <a:spcPts val="49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User Agent:</a:t>
            </a:r>
            <a:r>
              <a:rPr lang="en-US" sz="30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Builds dynamic profiles (e.g. "Alice: yoga + sustainable fashion").</a:t>
            </a:r>
          </a:p>
          <a:p>
            <a:pPr marL="755730" lvl="1" indent="-377865" algn="l">
              <a:lnSpc>
                <a:spcPts val="49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Product Agent:</a:t>
            </a:r>
            <a:r>
              <a:rPr lang="en-US" sz="30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Auto-tags items using AI (trending/niche/seasonal).</a:t>
            </a:r>
          </a:p>
          <a:p>
            <a:pPr marL="755730" lvl="1" indent="-377865" algn="l">
              <a:lnSpc>
                <a:spcPts val="49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Recommender Agent:</a:t>
            </a:r>
            <a:r>
              <a:rPr lang="en-US" sz="30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Mixes collaborative filtering + semantic search.</a:t>
            </a:r>
          </a:p>
          <a:p>
            <a:pPr marL="755730" lvl="1" indent="-377865" algn="l">
              <a:lnSpc>
                <a:spcPts val="49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Self Improving System:</a:t>
            </a:r>
            <a:r>
              <a:rPr lang="en-US" sz="30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Learns from missed clicks to get smarter &amp; SQLite database remembers long-term preferences.</a:t>
            </a:r>
          </a:p>
          <a:p>
            <a:pPr marL="755730" lvl="1" indent="-377865" algn="l">
              <a:lnSpc>
                <a:spcPts val="49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Tech Magic:</a:t>
            </a:r>
          </a:p>
          <a:p>
            <a:pPr algn="l">
              <a:lnSpc>
                <a:spcPts val="4900"/>
              </a:lnSpc>
            </a:pPr>
            <a:r>
              <a:rPr lang="en-US" sz="30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- </a:t>
            </a:r>
            <a:r>
              <a:rPr lang="en-US" sz="30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Ollama</a:t>
            </a:r>
            <a:r>
              <a:rPr lang="en-US" sz="30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embeddings understand "yoga mat" → "eco-friendly water bottle"</a:t>
            </a:r>
          </a:p>
          <a:p>
            <a:pPr algn="l">
              <a:lnSpc>
                <a:spcPts val="4900"/>
              </a:lnSpc>
            </a:pPr>
            <a:r>
              <a:rPr lang="en-US" sz="30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- Lightweight API works with Shopify.</a:t>
            </a:r>
          </a:p>
        </p:txBody>
      </p:sp>
      <p:sp>
        <p:nvSpPr>
          <p:cNvPr id="8" name="Freeform 8"/>
          <p:cNvSpPr/>
          <p:nvPr/>
        </p:nvSpPr>
        <p:spPr>
          <a:xfrm>
            <a:off x="10399541" y="0"/>
            <a:ext cx="7123344" cy="3454822"/>
          </a:xfrm>
          <a:custGeom>
            <a:avLst/>
            <a:gdLst/>
            <a:ahLst/>
            <a:cxnLst/>
            <a:rect l="l" t="t" r="r" b="b"/>
            <a:pathLst>
              <a:path w="7123344" h="3454822">
                <a:moveTo>
                  <a:pt x="0" y="0"/>
                </a:moveTo>
                <a:lnTo>
                  <a:pt x="7123344" y="0"/>
                </a:lnTo>
                <a:lnTo>
                  <a:pt x="7123344" y="3454821"/>
                </a:lnTo>
                <a:lnTo>
                  <a:pt x="0" y="34548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 rot="5496032">
            <a:off x="16685021" y="1571703"/>
            <a:ext cx="2174081" cy="45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 i="1" dirty="0">
                <a:solidFill>
                  <a:srgbClr val="000000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Figure - 3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00" y="10029600"/>
            <a:ext cx="18312600" cy="257400"/>
            <a:chOff x="0" y="0"/>
            <a:chExt cx="24416800" cy="343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16765" cy="343154"/>
            </a:xfrm>
            <a:custGeom>
              <a:avLst/>
              <a:gdLst/>
              <a:ahLst/>
              <a:cxnLst/>
              <a:rect l="l" t="t" r="r" b="b"/>
              <a:pathLst>
                <a:path w="24416765" h="343154">
                  <a:moveTo>
                    <a:pt x="0" y="0"/>
                  </a:moveTo>
                  <a:lnTo>
                    <a:pt x="24416765" y="0"/>
                  </a:lnTo>
                  <a:lnTo>
                    <a:pt x="24416765" y="343154"/>
                  </a:lnTo>
                  <a:lnTo>
                    <a:pt x="0" y="343154"/>
                  </a:lnTo>
                  <a:close/>
                </a:path>
              </a:pathLst>
            </a:custGeom>
            <a:gradFill rotWithShape="1">
              <a:gsLst>
                <a:gs pos="0">
                  <a:srgbClr val="3754A9">
                    <a:alpha val="100000"/>
                  </a:srgbClr>
                </a:gs>
                <a:gs pos="100000">
                  <a:srgbClr val="6F21A8">
                    <a:alpha val="100000"/>
                  </a:srgbClr>
                </a:gs>
              </a:gsLst>
              <a:lin ang="2700006"/>
            </a:gradFill>
          </p:spPr>
        </p:sp>
      </p:grpSp>
      <p:grpSp>
        <p:nvGrpSpPr>
          <p:cNvPr id="4" name="Group 4"/>
          <p:cNvGrpSpPr/>
          <p:nvPr/>
        </p:nvGrpSpPr>
        <p:grpSpPr>
          <a:xfrm>
            <a:off x="485802" y="528851"/>
            <a:ext cx="16850630" cy="1270216"/>
            <a:chOff x="0" y="0"/>
            <a:chExt cx="22467506" cy="16936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467506" cy="1693622"/>
            </a:xfrm>
            <a:custGeom>
              <a:avLst/>
              <a:gdLst/>
              <a:ahLst/>
              <a:cxnLst/>
              <a:rect l="l" t="t" r="r" b="b"/>
              <a:pathLst>
                <a:path w="22467506" h="1693622">
                  <a:moveTo>
                    <a:pt x="0" y="0"/>
                  </a:moveTo>
                  <a:lnTo>
                    <a:pt x="22467506" y="0"/>
                  </a:lnTo>
                  <a:lnTo>
                    <a:pt x="22467506" y="1693622"/>
                  </a:lnTo>
                  <a:lnTo>
                    <a:pt x="0" y="16936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76200"/>
              <a:ext cx="22467506" cy="16174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40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Proposed Solution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485802" y="1799067"/>
            <a:ext cx="8658198" cy="5281501"/>
          </a:xfrm>
          <a:custGeom>
            <a:avLst/>
            <a:gdLst/>
            <a:ahLst/>
            <a:cxnLst/>
            <a:rect l="l" t="t" r="r" b="b"/>
            <a:pathLst>
              <a:path w="8658198" h="5281501">
                <a:moveTo>
                  <a:pt x="0" y="0"/>
                </a:moveTo>
                <a:lnTo>
                  <a:pt x="8658198" y="0"/>
                </a:lnTo>
                <a:lnTo>
                  <a:pt x="8658198" y="5281501"/>
                </a:lnTo>
                <a:lnTo>
                  <a:pt x="0" y="5281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13530" y="2209442"/>
            <a:ext cx="8593001" cy="3737955"/>
          </a:xfrm>
          <a:custGeom>
            <a:avLst/>
            <a:gdLst/>
            <a:ahLst/>
            <a:cxnLst/>
            <a:rect l="l" t="t" r="r" b="b"/>
            <a:pathLst>
              <a:path w="8593001" h="3737955">
                <a:moveTo>
                  <a:pt x="0" y="0"/>
                </a:moveTo>
                <a:lnTo>
                  <a:pt x="8593001" y="0"/>
                </a:lnTo>
                <a:lnTo>
                  <a:pt x="8593001" y="3737955"/>
                </a:lnTo>
                <a:lnTo>
                  <a:pt x="0" y="3737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014800" y="7439738"/>
            <a:ext cx="2004999" cy="456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 i="1" dirty="0">
                <a:solidFill>
                  <a:srgbClr val="000000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Figure - 4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09930" y="7439738"/>
            <a:ext cx="1796669" cy="456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 i="1" dirty="0">
                <a:solidFill>
                  <a:srgbClr val="000000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Figure - 5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00" y="10029600"/>
            <a:ext cx="18312600" cy="257400"/>
            <a:chOff x="0" y="0"/>
            <a:chExt cx="24416800" cy="343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16765" cy="343154"/>
            </a:xfrm>
            <a:custGeom>
              <a:avLst/>
              <a:gdLst/>
              <a:ahLst/>
              <a:cxnLst/>
              <a:rect l="l" t="t" r="r" b="b"/>
              <a:pathLst>
                <a:path w="24416765" h="343154">
                  <a:moveTo>
                    <a:pt x="0" y="0"/>
                  </a:moveTo>
                  <a:lnTo>
                    <a:pt x="24416765" y="0"/>
                  </a:lnTo>
                  <a:lnTo>
                    <a:pt x="24416765" y="343154"/>
                  </a:lnTo>
                  <a:lnTo>
                    <a:pt x="0" y="343154"/>
                  </a:lnTo>
                  <a:close/>
                </a:path>
              </a:pathLst>
            </a:custGeom>
            <a:gradFill rotWithShape="1">
              <a:gsLst>
                <a:gs pos="0">
                  <a:srgbClr val="3754A9">
                    <a:alpha val="100000"/>
                  </a:srgbClr>
                </a:gs>
                <a:gs pos="100000">
                  <a:srgbClr val="6F21A8">
                    <a:alpha val="100000"/>
                  </a:srgbClr>
                </a:gs>
              </a:gsLst>
              <a:lin ang="2700006"/>
            </a:gradFill>
          </p:spPr>
        </p:sp>
      </p:grpSp>
      <p:grpSp>
        <p:nvGrpSpPr>
          <p:cNvPr id="4" name="Group 4"/>
          <p:cNvGrpSpPr/>
          <p:nvPr/>
        </p:nvGrpSpPr>
        <p:grpSpPr>
          <a:xfrm>
            <a:off x="485802" y="528851"/>
            <a:ext cx="16850630" cy="1270216"/>
            <a:chOff x="0" y="0"/>
            <a:chExt cx="22467506" cy="16936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467506" cy="1693622"/>
            </a:xfrm>
            <a:custGeom>
              <a:avLst/>
              <a:gdLst/>
              <a:ahLst/>
              <a:cxnLst/>
              <a:rect l="l" t="t" r="r" b="b"/>
              <a:pathLst>
                <a:path w="22467506" h="1693622">
                  <a:moveTo>
                    <a:pt x="0" y="0"/>
                  </a:moveTo>
                  <a:lnTo>
                    <a:pt x="22467506" y="0"/>
                  </a:lnTo>
                  <a:lnTo>
                    <a:pt x="22467506" y="1693622"/>
                  </a:lnTo>
                  <a:lnTo>
                    <a:pt x="0" y="16936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76200"/>
              <a:ext cx="22467506" cy="16174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40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Proposed Solution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3416286" y="1413884"/>
            <a:ext cx="10989662" cy="7459233"/>
          </a:xfrm>
          <a:custGeom>
            <a:avLst/>
            <a:gdLst/>
            <a:ahLst/>
            <a:cxnLst/>
            <a:rect l="l" t="t" r="r" b="b"/>
            <a:pathLst>
              <a:path w="10989662" h="7459233">
                <a:moveTo>
                  <a:pt x="0" y="0"/>
                </a:moveTo>
                <a:lnTo>
                  <a:pt x="10989662" y="0"/>
                </a:lnTo>
                <a:lnTo>
                  <a:pt x="10989662" y="7459232"/>
                </a:lnTo>
                <a:lnTo>
                  <a:pt x="0" y="7459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111016" y="9377320"/>
            <a:ext cx="1871183" cy="456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 i="1" dirty="0">
                <a:solidFill>
                  <a:srgbClr val="000000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Figure - 6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00" y="10029600"/>
            <a:ext cx="18312600" cy="257400"/>
            <a:chOff x="0" y="0"/>
            <a:chExt cx="24416800" cy="343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16765" cy="343154"/>
            </a:xfrm>
            <a:custGeom>
              <a:avLst/>
              <a:gdLst/>
              <a:ahLst/>
              <a:cxnLst/>
              <a:rect l="l" t="t" r="r" b="b"/>
              <a:pathLst>
                <a:path w="24416765" h="343154">
                  <a:moveTo>
                    <a:pt x="0" y="0"/>
                  </a:moveTo>
                  <a:lnTo>
                    <a:pt x="24416765" y="0"/>
                  </a:lnTo>
                  <a:lnTo>
                    <a:pt x="24416765" y="343154"/>
                  </a:lnTo>
                  <a:lnTo>
                    <a:pt x="0" y="343154"/>
                  </a:lnTo>
                  <a:close/>
                </a:path>
              </a:pathLst>
            </a:custGeom>
            <a:gradFill rotWithShape="1">
              <a:gsLst>
                <a:gs pos="0">
                  <a:srgbClr val="3754A9">
                    <a:alpha val="100000"/>
                  </a:srgbClr>
                </a:gs>
                <a:gs pos="100000">
                  <a:srgbClr val="6F21A8">
                    <a:alpha val="100000"/>
                  </a:srgbClr>
                </a:gs>
              </a:gsLst>
              <a:lin ang="2700006"/>
            </a:gradFill>
          </p:spPr>
        </p:sp>
      </p:grpSp>
      <p:grpSp>
        <p:nvGrpSpPr>
          <p:cNvPr id="4" name="Group 4"/>
          <p:cNvGrpSpPr/>
          <p:nvPr/>
        </p:nvGrpSpPr>
        <p:grpSpPr>
          <a:xfrm>
            <a:off x="485802" y="528851"/>
            <a:ext cx="16850630" cy="1843537"/>
            <a:chOff x="0" y="0"/>
            <a:chExt cx="22467506" cy="24580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467506" cy="2458050"/>
            </a:xfrm>
            <a:custGeom>
              <a:avLst/>
              <a:gdLst/>
              <a:ahLst/>
              <a:cxnLst/>
              <a:rect l="l" t="t" r="r" b="b"/>
              <a:pathLst>
                <a:path w="22467506" h="2458050">
                  <a:moveTo>
                    <a:pt x="0" y="0"/>
                  </a:moveTo>
                  <a:lnTo>
                    <a:pt x="22467506" y="0"/>
                  </a:lnTo>
                  <a:lnTo>
                    <a:pt x="22467506" y="2458050"/>
                  </a:lnTo>
                  <a:lnTo>
                    <a:pt x="0" y="2458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76200"/>
              <a:ext cx="22467506" cy="23818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40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Technologies Used </a:t>
              </a:r>
            </a:p>
            <a:p>
              <a:pPr algn="l">
                <a:lnSpc>
                  <a:spcPts val="3840"/>
                </a:lnSpc>
              </a:pPr>
              <a:endParaRPr lang="en-US" sz="4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580129" y="1450619"/>
            <a:ext cx="8067161" cy="5949531"/>
          </a:xfrm>
          <a:custGeom>
            <a:avLst/>
            <a:gdLst/>
            <a:ahLst/>
            <a:cxnLst/>
            <a:rect l="l" t="t" r="r" b="b"/>
            <a:pathLst>
              <a:path w="8067161" h="5949531">
                <a:moveTo>
                  <a:pt x="0" y="0"/>
                </a:moveTo>
                <a:lnTo>
                  <a:pt x="8067161" y="0"/>
                </a:lnTo>
                <a:lnTo>
                  <a:pt x="8067161" y="5949531"/>
                </a:lnTo>
                <a:lnTo>
                  <a:pt x="0" y="5949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5802" y="1086253"/>
            <a:ext cx="9418147" cy="619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endParaRPr dirty="0"/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Core Stack:</a:t>
            </a:r>
          </a:p>
          <a:p>
            <a:pPr marL="755761" lvl="1" indent="-377880" algn="l">
              <a:lnSpc>
                <a:spcPts val="4900"/>
              </a:lnSpc>
              <a:buFont typeface="Arial"/>
              <a:buChar char="•"/>
            </a:pP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AI/ML: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Ollama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embeddings, Sci-kit Learn</a:t>
            </a:r>
          </a:p>
          <a:p>
            <a:pPr marL="755761" lvl="1" indent="-377880" algn="l">
              <a:lnSpc>
                <a:spcPts val="4900"/>
              </a:lnSpc>
              <a:buFont typeface="Arial"/>
              <a:buChar char="•"/>
            </a:pP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Database: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SQLite</a:t>
            </a:r>
          </a:p>
          <a:p>
            <a:pPr marL="755761" lvl="1" indent="-377880" algn="l">
              <a:lnSpc>
                <a:spcPts val="4900"/>
              </a:lnSpc>
              <a:buFont typeface="Arial"/>
              <a:buChar char="•"/>
            </a:pP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Agents: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FastAPI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LangChain</a:t>
            </a:r>
            <a:endParaRPr lang="en-US" sz="35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900"/>
              </a:lnSpc>
              <a:spcBef>
                <a:spcPct val="0"/>
              </a:spcBef>
            </a:pPr>
            <a:endParaRPr lang="en-US" sz="35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Tools Used:</a:t>
            </a:r>
          </a:p>
          <a:p>
            <a:pPr marL="755761" lvl="1" indent="-377880" algn="l">
              <a:lnSpc>
                <a:spcPts val="4900"/>
              </a:lnSpc>
              <a:buFont typeface="Arial"/>
              <a:buChar char="•"/>
            </a:pP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Web Scraping: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BeautifulSoup</a:t>
            </a:r>
            <a:endParaRPr lang="en-US" sz="35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755761" lvl="1" indent="-377880" algn="l">
              <a:lnSpc>
                <a:spcPts val="4900"/>
              </a:lnSpc>
              <a:buFont typeface="Arial"/>
              <a:buChar char="•"/>
            </a:pP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Frontend Demo: 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Streamlit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marL="755761" lvl="1" indent="-377880" algn="l">
              <a:lnSpc>
                <a:spcPts val="4900"/>
              </a:lnSpc>
              <a:buFont typeface="Arial"/>
              <a:buChar char="•"/>
            </a:pP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Deployment: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 Docker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12352" y="7458715"/>
            <a:ext cx="1641848" cy="45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i="1" dirty="0">
                <a:solidFill>
                  <a:srgbClr val="000000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Figure-7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00" y="10029600"/>
            <a:ext cx="18312600" cy="257400"/>
            <a:chOff x="0" y="0"/>
            <a:chExt cx="24416800" cy="343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16765" cy="343154"/>
            </a:xfrm>
            <a:custGeom>
              <a:avLst/>
              <a:gdLst/>
              <a:ahLst/>
              <a:cxnLst/>
              <a:rect l="l" t="t" r="r" b="b"/>
              <a:pathLst>
                <a:path w="24416765" h="343154">
                  <a:moveTo>
                    <a:pt x="0" y="0"/>
                  </a:moveTo>
                  <a:lnTo>
                    <a:pt x="24416765" y="0"/>
                  </a:lnTo>
                  <a:lnTo>
                    <a:pt x="24416765" y="343154"/>
                  </a:lnTo>
                  <a:lnTo>
                    <a:pt x="0" y="343154"/>
                  </a:lnTo>
                  <a:close/>
                </a:path>
              </a:pathLst>
            </a:custGeom>
            <a:gradFill rotWithShape="1">
              <a:gsLst>
                <a:gs pos="0">
                  <a:srgbClr val="3754A9">
                    <a:alpha val="100000"/>
                  </a:srgbClr>
                </a:gs>
                <a:gs pos="100000">
                  <a:srgbClr val="6F21A8">
                    <a:alpha val="100000"/>
                  </a:srgbClr>
                </a:gs>
              </a:gsLst>
              <a:lin ang="2700006"/>
            </a:gradFill>
          </p:spPr>
        </p:sp>
      </p:grpSp>
      <p:grpSp>
        <p:nvGrpSpPr>
          <p:cNvPr id="4" name="Group 4"/>
          <p:cNvGrpSpPr/>
          <p:nvPr/>
        </p:nvGrpSpPr>
        <p:grpSpPr>
          <a:xfrm>
            <a:off x="485802" y="528851"/>
            <a:ext cx="16850630" cy="1270216"/>
            <a:chOff x="0" y="0"/>
            <a:chExt cx="22467506" cy="16936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467506" cy="1693622"/>
            </a:xfrm>
            <a:custGeom>
              <a:avLst/>
              <a:gdLst/>
              <a:ahLst/>
              <a:cxnLst/>
              <a:rect l="l" t="t" r="r" b="b"/>
              <a:pathLst>
                <a:path w="22467506" h="1693622">
                  <a:moveTo>
                    <a:pt x="0" y="0"/>
                  </a:moveTo>
                  <a:lnTo>
                    <a:pt x="22467506" y="0"/>
                  </a:lnTo>
                  <a:lnTo>
                    <a:pt x="22467506" y="1693622"/>
                  </a:lnTo>
                  <a:lnTo>
                    <a:pt x="0" y="16936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76200"/>
              <a:ext cx="22467506" cy="16174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40"/>
                </a:lnSpc>
              </a:pPr>
              <a:r>
                <a:rPr lang="en-US" sz="40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Agents' interaction design 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771015" y="1386434"/>
            <a:ext cx="12745970" cy="3757066"/>
          </a:xfrm>
          <a:custGeom>
            <a:avLst/>
            <a:gdLst/>
            <a:ahLst/>
            <a:cxnLst/>
            <a:rect l="l" t="t" r="r" b="b"/>
            <a:pathLst>
              <a:path w="12745970" h="3757066">
                <a:moveTo>
                  <a:pt x="0" y="0"/>
                </a:moveTo>
                <a:lnTo>
                  <a:pt x="12745970" y="0"/>
                </a:lnTo>
                <a:lnTo>
                  <a:pt x="12745970" y="3757066"/>
                </a:lnTo>
                <a:lnTo>
                  <a:pt x="0" y="3757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206"/>
            </a:stretch>
          </a:blipFill>
          <a:ln cap="sq">
            <a:noFill/>
            <a:prstDash val="lgDash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1028687" y="6121459"/>
            <a:ext cx="16230600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500" b="1" dirty="0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1. User Agent (The Profiler)</a:t>
            </a:r>
          </a:p>
          <a:p>
            <a:pPr marL="755761" lvl="1" indent="-377880" algn="l">
              <a:buFont typeface="Arial"/>
              <a:buChar char="•"/>
            </a:pP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Role: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Track real-time behavior (clicks, cart adds, dwell time)</a:t>
            </a:r>
          </a:p>
          <a:p>
            <a:pPr marL="755761" lvl="1" indent="-377880" algn="l">
              <a:buFont typeface="Arial"/>
              <a:buChar char="•"/>
            </a:pP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Input: 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Browser events</a:t>
            </a:r>
          </a:p>
          <a:p>
            <a:pPr marL="755761" lvl="1" indent="-377880" algn="l">
              <a:buFont typeface="Arial"/>
              <a:buChar char="•"/>
            </a:pP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Output: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JSON user profile (e.g., {"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interest_score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": {"yoga": 0.8}})</a:t>
            </a:r>
          </a:p>
          <a:p>
            <a:pPr marL="755761" lvl="1" indent="-377880" algn="l">
              <a:buFont typeface="Arial"/>
              <a:buChar char="•"/>
            </a:pP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Tools: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FastAPI</a:t>
            </a: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endpoint + SQLite logger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42643" y="5202065"/>
            <a:ext cx="2301557" cy="45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i="1" dirty="0">
                <a:solidFill>
                  <a:srgbClr val="000000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Figure-8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1332</Words>
  <Application>Microsoft Office PowerPoint</Application>
  <PresentationFormat>Custom</PresentationFormat>
  <Paragraphs>245</Paragraphs>
  <Slides>21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Calibri</vt:lpstr>
      <vt:lpstr>Arimo</vt:lpstr>
      <vt:lpstr>Arial Bold</vt:lpstr>
      <vt:lpstr>TT Ramillas Italics</vt:lpstr>
      <vt:lpstr>Arimo Bold Italics</vt:lpstr>
      <vt:lpstr>Retropix</vt:lpstr>
      <vt:lpstr>Arimo Bold</vt:lpstr>
      <vt:lpstr>ITC Edwardian Script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Waymakers_Smart Shopping - Data and AI for Personalized E-Commerce</dc:title>
  <dc:creator>harshit arora</dc:creator>
  <cp:lastModifiedBy>Harshit Arora</cp:lastModifiedBy>
  <cp:revision>2</cp:revision>
  <dcterms:created xsi:type="dcterms:W3CDTF">2006-08-16T00:00:00Z</dcterms:created>
  <dcterms:modified xsi:type="dcterms:W3CDTF">2025-04-06T10:22:27Z</dcterms:modified>
  <dc:identifier>DAGjyt62hZg</dc:identifier>
</cp:coreProperties>
</file>